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97" r:id="rId6"/>
    <p:sldMasterId id="2147483709" r:id="rId7"/>
    <p:sldMasterId id="2147483721" r:id="rId8"/>
  </p:sldMasterIdLst>
  <p:notesMasterIdLst>
    <p:notesMasterId r:id="rId38"/>
  </p:notesMasterIdLst>
  <p:handoutMasterIdLst>
    <p:handoutMasterId r:id="rId39"/>
  </p:handoutMasterIdLst>
  <p:sldIdLst>
    <p:sldId id="256" r:id="rId9"/>
    <p:sldId id="4611" r:id="rId10"/>
    <p:sldId id="4616" r:id="rId11"/>
    <p:sldId id="4617" r:id="rId12"/>
    <p:sldId id="4614" r:id="rId13"/>
    <p:sldId id="4615" r:id="rId14"/>
    <p:sldId id="4613" r:id="rId15"/>
    <p:sldId id="4610" r:id="rId16"/>
    <p:sldId id="4609" r:id="rId17"/>
    <p:sldId id="4608" r:id="rId18"/>
    <p:sldId id="4612" r:id="rId19"/>
    <p:sldId id="4634" r:id="rId20"/>
    <p:sldId id="269" r:id="rId21"/>
    <p:sldId id="264" r:id="rId22"/>
    <p:sldId id="4618" r:id="rId23"/>
    <p:sldId id="4619" r:id="rId24"/>
    <p:sldId id="4620" r:id="rId25"/>
    <p:sldId id="4622" r:id="rId26"/>
    <p:sldId id="4623" r:id="rId27"/>
    <p:sldId id="4624" r:id="rId28"/>
    <p:sldId id="4625" r:id="rId29"/>
    <p:sldId id="4626" r:id="rId30"/>
    <p:sldId id="4627" r:id="rId31"/>
    <p:sldId id="4633" r:id="rId32"/>
    <p:sldId id="4628" r:id="rId33"/>
    <p:sldId id="4629" r:id="rId34"/>
    <p:sldId id="4630" r:id="rId35"/>
    <p:sldId id="4631" r:id="rId36"/>
    <p:sldId id="4632" r:id="rId37"/>
  </p:sldIdLst>
  <p:sldSz cx="9144000" cy="5715000" type="screen16x1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orient="horz" pos="2400">
          <p15:clr>
            <a:srgbClr val="A4A3A4"/>
          </p15:clr>
        </p15:guide>
        <p15:guide id="5" orient="horz" pos="1800">
          <p15:clr>
            <a:srgbClr val="A4A3A4"/>
          </p15:clr>
        </p15:guide>
      </p15:sldGuideLst>
    </p:ext>
    <p:ext uri="{2D200454-40CA-4A62-9FC3-DE9A4176ACB9}">
      <p15:notesGuideLst xmlns:p15="http://schemas.microsoft.com/office/powerpoint/2012/main">
        <p15:guide id="1" orient="horz" pos="2875" userDrawn="1">
          <p15:clr>
            <a:srgbClr val="A4A3A4"/>
          </p15:clr>
        </p15:guide>
        <p15:guide id="2" pos="2157" userDrawn="1">
          <p15:clr>
            <a:srgbClr val="A4A3A4"/>
          </p15:clr>
        </p15:guide>
        <p15:guide id="3" orient="horz" pos="2927" userDrawn="1">
          <p15:clr>
            <a:srgbClr val="A4A3A4"/>
          </p15:clr>
        </p15:guide>
        <p15:guide id="4" pos="2209" userDrawn="1">
          <p15:clr>
            <a:srgbClr val="A4A3A4"/>
          </p15:clr>
        </p15:guide>
        <p15:guide id="5" orient="horz" pos="2169" userDrawn="1">
          <p15:clr>
            <a:srgbClr val="A4A3A4"/>
          </p15:clr>
        </p15:guide>
        <p15:guide id="6" orient="horz" pos="2208" userDrawn="1">
          <p15:clr>
            <a:srgbClr val="A4A3A4"/>
          </p15:clr>
        </p15:guide>
        <p15:guide id="7" pos="2859" userDrawn="1">
          <p15:clr>
            <a:srgbClr val="A4A3A4"/>
          </p15:clr>
        </p15:guide>
        <p15:guide id="8"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BE7F5"/>
    <a:srgbClr val="CCFFFF"/>
    <a:srgbClr val="48C3E5"/>
    <a:srgbClr val="00BCE4"/>
    <a:srgbClr val="0073B0"/>
    <a:srgbClr val="FDB913"/>
    <a:srgbClr val="BE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7459" autoAdjust="0"/>
  </p:normalViewPr>
  <p:slideViewPr>
    <p:cSldViewPr snapToGrid="0" snapToObjects="1">
      <p:cViewPr varScale="1">
        <p:scale>
          <a:sx n="128" d="100"/>
          <a:sy n="128" d="100"/>
        </p:scale>
        <p:origin x="1170" y="120"/>
      </p:cViewPr>
      <p:guideLst>
        <p:guide orient="horz" pos="2160"/>
        <p:guide pos="2880"/>
        <p:guide orient="horz" pos="1620"/>
        <p:guide orient="horz" pos="2400"/>
        <p:guide orient="horz" pos="1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187" y="-96"/>
      </p:cViewPr>
      <p:guideLst>
        <p:guide orient="horz" pos="2875"/>
        <p:guide pos="2157"/>
        <p:guide orient="horz" pos="2927"/>
        <p:guide pos="2209"/>
        <p:guide orient="horz" pos="2169"/>
        <p:guide orient="horz" pos="2208"/>
        <p:guide pos="2859"/>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E9816-F837-4B5B-97AD-F53864BD0A1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4E583D7-0BC4-4FC4-A0BC-DA6A989712D1}">
      <dgm:prSet/>
      <dgm:spPr/>
      <dgm:t>
        <a:bodyPr/>
        <a:lstStyle/>
        <a:p>
          <a:pPr>
            <a:lnSpc>
              <a:spcPct val="100000"/>
            </a:lnSpc>
          </a:pPr>
          <a:r>
            <a:rPr lang="en-US"/>
            <a:t>Scope</a:t>
          </a:r>
        </a:p>
      </dgm:t>
    </dgm:pt>
    <dgm:pt modelId="{4CB48657-3D4B-42BD-8B67-25490208515F}" type="parTrans" cxnId="{D64C6278-0EB4-448A-AACD-D91FF99F25F0}">
      <dgm:prSet/>
      <dgm:spPr/>
      <dgm:t>
        <a:bodyPr/>
        <a:lstStyle/>
        <a:p>
          <a:endParaRPr lang="en-US"/>
        </a:p>
      </dgm:t>
    </dgm:pt>
    <dgm:pt modelId="{0B1F1E63-F58A-4AD8-913D-0CC33F4A0833}" type="sibTrans" cxnId="{D64C6278-0EB4-448A-AACD-D91FF99F25F0}">
      <dgm:prSet/>
      <dgm:spPr/>
      <dgm:t>
        <a:bodyPr/>
        <a:lstStyle/>
        <a:p>
          <a:pPr>
            <a:lnSpc>
              <a:spcPct val="100000"/>
            </a:lnSpc>
          </a:pPr>
          <a:endParaRPr lang="en-US"/>
        </a:p>
      </dgm:t>
    </dgm:pt>
    <dgm:pt modelId="{5DB89206-D29A-4BB3-BC8E-858BD5724B5C}">
      <dgm:prSet/>
      <dgm:spPr/>
      <dgm:t>
        <a:bodyPr/>
        <a:lstStyle/>
        <a:p>
          <a:pPr>
            <a:lnSpc>
              <a:spcPct val="100000"/>
            </a:lnSpc>
          </a:pPr>
          <a:r>
            <a:rPr lang="en-US"/>
            <a:t>Process</a:t>
          </a:r>
        </a:p>
      </dgm:t>
    </dgm:pt>
    <dgm:pt modelId="{470A9616-CCAD-42F6-A8BF-A474A528EFE9}" type="parTrans" cxnId="{AB131DD6-E03B-4412-A77D-4A64EDB12416}">
      <dgm:prSet/>
      <dgm:spPr/>
      <dgm:t>
        <a:bodyPr/>
        <a:lstStyle/>
        <a:p>
          <a:endParaRPr lang="en-US"/>
        </a:p>
      </dgm:t>
    </dgm:pt>
    <dgm:pt modelId="{6F0EF3A2-7BC3-4F9E-9DBB-A6EAC9359F56}" type="sibTrans" cxnId="{AB131DD6-E03B-4412-A77D-4A64EDB12416}">
      <dgm:prSet/>
      <dgm:spPr/>
      <dgm:t>
        <a:bodyPr/>
        <a:lstStyle/>
        <a:p>
          <a:pPr>
            <a:lnSpc>
              <a:spcPct val="100000"/>
            </a:lnSpc>
          </a:pPr>
          <a:endParaRPr lang="en-US"/>
        </a:p>
      </dgm:t>
    </dgm:pt>
    <dgm:pt modelId="{8F922BFE-A4EB-460F-A53C-23AEE8179B54}">
      <dgm:prSet/>
      <dgm:spPr/>
      <dgm:t>
        <a:bodyPr/>
        <a:lstStyle/>
        <a:p>
          <a:pPr>
            <a:lnSpc>
              <a:spcPct val="100000"/>
            </a:lnSpc>
          </a:pPr>
          <a:r>
            <a:rPr lang="en-US"/>
            <a:t>Rate Increase Request</a:t>
          </a:r>
        </a:p>
      </dgm:t>
    </dgm:pt>
    <dgm:pt modelId="{C51FEAF1-D31B-45B7-95B2-B654437D0559}" type="parTrans" cxnId="{F7E77E48-8EDB-4A54-A548-F29BC0654B4F}">
      <dgm:prSet/>
      <dgm:spPr/>
      <dgm:t>
        <a:bodyPr/>
        <a:lstStyle/>
        <a:p>
          <a:endParaRPr lang="en-US"/>
        </a:p>
      </dgm:t>
    </dgm:pt>
    <dgm:pt modelId="{64F5C9B5-2445-4D66-A303-1E4F501583E4}" type="sibTrans" cxnId="{F7E77E48-8EDB-4A54-A548-F29BC0654B4F}">
      <dgm:prSet/>
      <dgm:spPr/>
      <dgm:t>
        <a:bodyPr/>
        <a:lstStyle/>
        <a:p>
          <a:pPr>
            <a:lnSpc>
              <a:spcPct val="100000"/>
            </a:lnSpc>
          </a:pPr>
          <a:endParaRPr lang="en-US"/>
        </a:p>
      </dgm:t>
    </dgm:pt>
    <dgm:pt modelId="{7D645B8E-85A7-450A-B982-938145D31E81}">
      <dgm:prSet/>
      <dgm:spPr/>
      <dgm:t>
        <a:bodyPr/>
        <a:lstStyle/>
        <a:p>
          <a:pPr>
            <a:lnSpc>
              <a:spcPct val="100000"/>
            </a:lnSpc>
          </a:pPr>
          <a:r>
            <a:rPr lang="en-US"/>
            <a:t>Rate Design Issues</a:t>
          </a:r>
        </a:p>
      </dgm:t>
    </dgm:pt>
    <dgm:pt modelId="{41B33FB1-24DF-4E91-BC99-F778BCCC337E}" type="parTrans" cxnId="{D4586DB1-D8D4-491C-92B0-D04516E58DC6}">
      <dgm:prSet/>
      <dgm:spPr/>
      <dgm:t>
        <a:bodyPr/>
        <a:lstStyle/>
        <a:p>
          <a:endParaRPr lang="en-US"/>
        </a:p>
      </dgm:t>
    </dgm:pt>
    <dgm:pt modelId="{410BEC9F-4C0F-4019-89F4-FA33A6752259}" type="sibTrans" cxnId="{D4586DB1-D8D4-491C-92B0-D04516E58DC6}">
      <dgm:prSet/>
      <dgm:spPr/>
      <dgm:t>
        <a:bodyPr/>
        <a:lstStyle/>
        <a:p>
          <a:endParaRPr lang="en-US"/>
        </a:p>
      </dgm:t>
    </dgm:pt>
    <dgm:pt modelId="{845FA480-9391-4D4F-AE90-54B4E877BFAA}" type="pres">
      <dgm:prSet presAssocID="{90EE9816-F837-4B5B-97AD-F53864BD0A14}" presName="root" presStyleCnt="0">
        <dgm:presLayoutVars>
          <dgm:dir/>
          <dgm:resizeHandles val="exact"/>
        </dgm:presLayoutVars>
      </dgm:prSet>
      <dgm:spPr/>
    </dgm:pt>
    <dgm:pt modelId="{0C1B5C3C-6A9B-46F7-8EA2-9D2BC5BAE6EE}" type="pres">
      <dgm:prSet presAssocID="{90EE9816-F837-4B5B-97AD-F53864BD0A14}" presName="container" presStyleCnt="0">
        <dgm:presLayoutVars>
          <dgm:dir/>
          <dgm:resizeHandles val="exact"/>
        </dgm:presLayoutVars>
      </dgm:prSet>
      <dgm:spPr/>
    </dgm:pt>
    <dgm:pt modelId="{1C6E0116-7357-41C6-B503-D3F9556F42A3}" type="pres">
      <dgm:prSet presAssocID="{84E583D7-0BC4-4FC4-A0BC-DA6A989712D1}" presName="compNode" presStyleCnt="0"/>
      <dgm:spPr/>
    </dgm:pt>
    <dgm:pt modelId="{0D29DB0F-3BDF-434B-AD2A-ADD21925C772}" type="pres">
      <dgm:prSet presAssocID="{84E583D7-0BC4-4FC4-A0BC-DA6A989712D1}" presName="iconBgRect" presStyleLbl="bgShp" presStyleIdx="0" presStyleCnt="4"/>
      <dgm:spPr/>
    </dgm:pt>
    <dgm:pt modelId="{A58D6762-CE6D-43EE-B6AA-BEE1F06E4205}" type="pres">
      <dgm:prSet presAssocID="{84E583D7-0BC4-4FC4-A0BC-DA6A989712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64B169EB-8D37-4805-9325-0AB35D3B6A31}" type="pres">
      <dgm:prSet presAssocID="{84E583D7-0BC4-4FC4-A0BC-DA6A989712D1}" presName="spaceRect" presStyleCnt="0"/>
      <dgm:spPr/>
    </dgm:pt>
    <dgm:pt modelId="{DDC3C0D6-6A7A-4DFF-BB3C-FC1C49C4D018}" type="pres">
      <dgm:prSet presAssocID="{84E583D7-0BC4-4FC4-A0BC-DA6A989712D1}" presName="textRect" presStyleLbl="revTx" presStyleIdx="0" presStyleCnt="4">
        <dgm:presLayoutVars>
          <dgm:chMax val="1"/>
          <dgm:chPref val="1"/>
        </dgm:presLayoutVars>
      </dgm:prSet>
      <dgm:spPr/>
    </dgm:pt>
    <dgm:pt modelId="{0BB0E147-7FDA-4CD7-9C86-4D63211FA299}" type="pres">
      <dgm:prSet presAssocID="{0B1F1E63-F58A-4AD8-913D-0CC33F4A0833}" presName="sibTrans" presStyleLbl="sibTrans2D1" presStyleIdx="0" presStyleCnt="0"/>
      <dgm:spPr/>
    </dgm:pt>
    <dgm:pt modelId="{D91EBF53-6D14-43B9-9176-5DED35BDEE72}" type="pres">
      <dgm:prSet presAssocID="{5DB89206-D29A-4BB3-BC8E-858BD5724B5C}" presName="compNode" presStyleCnt="0"/>
      <dgm:spPr/>
    </dgm:pt>
    <dgm:pt modelId="{B4D02454-BBB9-4E81-B3DB-5E2B734C163F}" type="pres">
      <dgm:prSet presAssocID="{5DB89206-D29A-4BB3-BC8E-858BD5724B5C}" presName="iconBgRect" presStyleLbl="bgShp" presStyleIdx="1" presStyleCnt="4"/>
      <dgm:spPr/>
    </dgm:pt>
    <dgm:pt modelId="{3B0193B6-E3BE-4007-8D3B-92BA8E2F57E6}" type="pres">
      <dgm:prSet presAssocID="{5DB89206-D29A-4BB3-BC8E-858BD5724B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94DE53BB-25B2-43E2-BFDA-B0BD76DD9601}" type="pres">
      <dgm:prSet presAssocID="{5DB89206-D29A-4BB3-BC8E-858BD5724B5C}" presName="spaceRect" presStyleCnt="0"/>
      <dgm:spPr/>
    </dgm:pt>
    <dgm:pt modelId="{C5C46425-27B6-4166-A20E-47CE64C993D8}" type="pres">
      <dgm:prSet presAssocID="{5DB89206-D29A-4BB3-BC8E-858BD5724B5C}" presName="textRect" presStyleLbl="revTx" presStyleIdx="1" presStyleCnt="4">
        <dgm:presLayoutVars>
          <dgm:chMax val="1"/>
          <dgm:chPref val="1"/>
        </dgm:presLayoutVars>
      </dgm:prSet>
      <dgm:spPr/>
    </dgm:pt>
    <dgm:pt modelId="{F78F149F-4CB5-422C-9721-5F1F70F923BF}" type="pres">
      <dgm:prSet presAssocID="{6F0EF3A2-7BC3-4F9E-9DBB-A6EAC9359F56}" presName="sibTrans" presStyleLbl="sibTrans2D1" presStyleIdx="0" presStyleCnt="0"/>
      <dgm:spPr/>
    </dgm:pt>
    <dgm:pt modelId="{812123A2-BE82-4E65-887F-AB4F42CA7885}" type="pres">
      <dgm:prSet presAssocID="{8F922BFE-A4EB-460F-A53C-23AEE8179B54}" presName="compNode" presStyleCnt="0"/>
      <dgm:spPr/>
    </dgm:pt>
    <dgm:pt modelId="{FE90CCE7-8CD5-4C4D-A3A0-9C52F265516F}" type="pres">
      <dgm:prSet presAssocID="{8F922BFE-A4EB-460F-A53C-23AEE8179B54}" presName="iconBgRect" presStyleLbl="bgShp" presStyleIdx="2" presStyleCnt="4"/>
      <dgm:spPr/>
    </dgm:pt>
    <dgm:pt modelId="{927B2600-78C4-4898-B1E4-B40B7AA17DA7}" type="pres">
      <dgm:prSet presAssocID="{8F922BFE-A4EB-460F-A53C-23AEE8179B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BF340FBA-1548-4583-992F-D853920CA26E}" type="pres">
      <dgm:prSet presAssocID="{8F922BFE-A4EB-460F-A53C-23AEE8179B54}" presName="spaceRect" presStyleCnt="0"/>
      <dgm:spPr/>
    </dgm:pt>
    <dgm:pt modelId="{E908F4D6-FEB4-4BCB-AC6B-6AA1C0808236}" type="pres">
      <dgm:prSet presAssocID="{8F922BFE-A4EB-460F-A53C-23AEE8179B54}" presName="textRect" presStyleLbl="revTx" presStyleIdx="2" presStyleCnt="4">
        <dgm:presLayoutVars>
          <dgm:chMax val="1"/>
          <dgm:chPref val="1"/>
        </dgm:presLayoutVars>
      </dgm:prSet>
      <dgm:spPr/>
    </dgm:pt>
    <dgm:pt modelId="{1F9D4A85-50EB-4D18-992F-445D73C4FED8}" type="pres">
      <dgm:prSet presAssocID="{64F5C9B5-2445-4D66-A303-1E4F501583E4}" presName="sibTrans" presStyleLbl="sibTrans2D1" presStyleIdx="0" presStyleCnt="0"/>
      <dgm:spPr/>
    </dgm:pt>
    <dgm:pt modelId="{AE42236D-E2C5-4A79-B6CE-0C08695C5E54}" type="pres">
      <dgm:prSet presAssocID="{7D645B8E-85A7-450A-B982-938145D31E81}" presName="compNode" presStyleCnt="0"/>
      <dgm:spPr/>
    </dgm:pt>
    <dgm:pt modelId="{5E6BA185-AB55-4BF8-B283-10EE5C1D1563}" type="pres">
      <dgm:prSet presAssocID="{7D645B8E-85A7-450A-B982-938145D31E81}" presName="iconBgRect" presStyleLbl="bgShp" presStyleIdx="3" presStyleCnt="4"/>
      <dgm:spPr/>
    </dgm:pt>
    <dgm:pt modelId="{096C3CD0-F40C-4DD6-BB26-C48D9A0A0527}" type="pres">
      <dgm:prSet presAssocID="{7D645B8E-85A7-450A-B982-938145D31E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ie chart with solid fill"/>
        </a:ext>
      </dgm:extLst>
    </dgm:pt>
    <dgm:pt modelId="{08420AF9-3519-4412-ACCC-3BA01C62AA43}" type="pres">
      <dgm:prSet presAssocID="{7D645B8E-85A7-450A-B982-938145D31E81}" presName="spaceRect" presStyleCnt="0"/>
      <dgm:spPr/>
    </dgm:pt>
    <dgm:pt modelId="{4B478FDC-E543-484C-BC11-6EB984439439}" type="pres">
      <dgm:prSet presAssocID="{7D645B8E-85A7-450A-B982-938145D31E81}" presName="textRect" presStyleLbl="revTx" presStyleIdx="3" presStyleCnt="4">
        <dgm:presLayoutVars>
          <dgm:chMax val="1"/>
          <dgm:chPref val="1"/>
        </dgm:presLayoutVars>
      </dgm:prSet>
      <dgm:spPr/>
    </dgm:pt>
  </dgm:ptLst>
  <dgm:cxnLst>
    <dgm:cxn modelId="{3B594703-4F48-4566-8180-4FF3CAEF58EB}" type="presOf" srcId="{90EE9816-F837-4B5B-97AD-F53864BD0A14}" destId="{845FA480-9391-4D4F-AE90-54B4E877BFAA}" srcOrd="0" destOrd="0" presId="urn:microsoft.com/office/officeart/2018/2/layout/IconCircleList"/>
    <dgm:cxn modelId="{52CF200E-0D1F-4E50-944C-B74D1EABCDC8}" type="presOf" srcId="{8F922BFE-A4EB-460F-A53C-23AEE8179B54}" destId="{E908F4D6-FEB4-4BCB-AC6B-6AA1C0808236}" srcOrd="0" destOrd="0" presId="urn:microsoft.com/office/officeart/2018/2/layout/IconCircleList"/>
    <dgm:cxn modelId="{63B18015-F458-46AB-825C-5F1B60463047}" type="presOf" srcId="{6F0EF3A2-7BC3-4F9E-9DBB-A6EAC9359F56}" destId="{F78F149F-4CB5-422C-9721-5F1F70F923BF}" srcOrd="0" destOrd="0" presId="urn:microsoft.com/office/officeart/2018/2/layout/IconCircleList"/>
    <dgm:cxn modelId="{3180A223-9DA1-4661-BB79-309F0E063C57}" type="presOf" srcId="{5DB89206-D29A-4BB3-BC8E-858BD5724B5C}" destId="{C5C46425-27B6-4166-A20E-47CE64C993D8}" srcOrd="0" destOrd="0" presId="urn:microsoft.com/office/officeart/2018/2/layout/IconCircleList"/>
    <dgm:cxn modelId="{F7E77E48-8EDB-4A54-A548-F29BC0654B4F}" srcId="{90EE9816-F837-4B5B-97AD-F53864BD0A14}" destId="{8F922BFE-A4EB-460F-A53C-23AEE8179B54}" srcOrd="2" destOrd="0" parTransId="{C51FEAF1-D31B-45B7-95B2-B654437D0559}" sibTransId="{64F5C9B5-2445-4D66-A303-1E4F501583E4}"/>
    <dgm:cxn modelId="{D64C6278-0EB4-448A-AACD-D91FF99F25F0}" srcId="{90EE9816-F837-4B5B-97AD-F53864BD0A14}" destId="{84E583D7-0BC4-4FC4-A0BC-DA6A989712D1}" srcOrd="0" destOrd="0" parTransId="{4CB48657-3D4B-42BD-8B67-25490208515F}" sibTransId="{0B1F1E63-F58A-4AD8-913D-0CC33F4A0833}"/>
    <dgm:cxn modelId="{1626DE7D-558D-4AAA-B347-854D493329CB}" type="presOf" srcId="{64F5C9B5-2445-4D66-A303-1E4F501583E4}" destId="{1F9D4A85-50EB-4D18-992F-445D73C4FED8}" srcOrd="0" destOrd="0" presId="urn:microsoft.com/office/officeart/2018/2/layout/IconCircleList"/>
    <dgm:cxn modelId="{475C8E98-DDAD-4B42-9687-475A6641281B}" type="presOf" srcId="{84E583D7-0BC4-4FC4-A0BC-DA6A989712D1}" destId="{DDC3C0D6-6A7A-4DFF-BB3C-FC1C49C4D018}" srcOrd="0" destOrd="0" presId="urn:microsoft.com/office/officeart/2018/2/layout/IconCircleList"/>
    <dgm:cxn modelId="{D4586DB1-D8D4-491C-92B0-D04516E58DC6}" srcId="{90EE9816-F837-4B5B-97AD-F53864BD0A14}" destId="{7D645B8E-85A7-450A-B982-938145D31E81}" srcOrd="3" destOrd="0" parTransId="{41B33FB1-24DF-4E91-BC99-F778BCCC337E}" sibTransId="{410BEC9F-4C0F-4019-89F4-FA33A6752259}"/>
    <dgm:cxn modelId="{193AEAB2-C948-419D-9DAA-411B0B84960D}" type="presOf" srcId="{0B1F1E63-F58A-4AD8-913D-0CC33F4A0833}" destId="{0BB0E147-7FDA-4CD7-9C86-4D63211FA299}" srcOrd="0" destOrd="0" presId="urn:microsoft.com/office/officeart/2018/2/layout/IconCircleList"/>
    <dgm:cxn modelId="{6B76C8CB-A2BB-44AC-B8C0-DC3DBD177781}" type="presOf" srcId="{7D645B8E-85A7-450A-B982-938145D31E81}" destId="{4B478FDC-E543-484C-BC11-6EB984439439}" srcOrd="0" destOrd="0" presId="urn:microsoft.com/office/officeart/2018/2/layout/IconCircleList"/>
    <dgm:cxn modelId="{AB131DD6-E03B-4412-A77D-4A64EDB12416}" srcId="{90EE9816-F837-4B5B-97AD-F53864BD0A14}" destId="{5DB89206-D29A-4BB3-BC8E-858BD5724B5C}" srcOrd="1" destOrd="0" parTransId="{470A9616-CCAD-42F6-A8BF-A474A528EFE9}" sibTransId="{6F0EF3A2-7BC3-4F9E-9DBB-A6EAC9359F56}"/>
    <dgm:cxn modelId="{1F720B42-6907-4B9A-B6F2-2CEF78DB1219}" type="presParOf" srcId="{845FA480-9391-4D4F-AE90-54B4E877BFAA}" destId="{0C1B5C3C-6A9B-46F7-8EA2-9D2BC5BAE6EE}" srcOrd="0" destOrd="0" presId="urn:microsoft.com/office/officeart/2018/2/layout/IconCircleList"/>
    <dgm:cxn modelId="{363C6568-5F4F-4A03-B71F-7D184A0B190E}" type="presParOf" srcId="{0C1B5C3C-6A9B-46F7-8EA2-9D2BC5BAE6EE}" destId="{1C6E0116-7357-41C6-B503-D3F9556F42A3}" srcOrd="0" destOrd="0" presId="urn:microsoft.com/office/officeart/2018/2/layout/IconCircleList"/>
    <dgm:cxn modelId="{929106F4-29D0-4AA6-B187-B85963A5106C}" type="presParOf" srcId="{1C6E0116-7357-41C6-B503-D3F9556F42A3}" destId="{0D29DB0F-3BDF-434B-AD2A-ADD21925C772}" srcOrd="0" destOrd="0" presId="urn:microsoft.com/office/officeart/2018/2/layout/IconCircleList"/>
    <dgm:cxn modelId="{DCE70E18-92E1-4C02-986E-4FC014F98E21}" type="presParOf" srcId="{1C6E0116-7357-41C6-B503-D3F9556F42A3}" destId="{A58D6762-CE6D-43EE-B6AA-BEE1F06E4205}" srcOrd="1" destOrd="0" presId="urn:microsoft.com/office/officeart/2018/2/layout/IconCircleList"/>
    <dgm:cxn modelId="{728F8390-195B-4C3B-A997-7FEC3B867457}" type="presParOf" srcId="{1C6E0116-7357-41C6-B503-D3F9556F42A3}" destId="{64B169EB-8D37-4805-9325-0AB35D3B6A31}" srcOrd="2" destOrd="0" presId="urn:microsoft.com/office/officeart/2018/2/layout/IconCircleList"/>
    <dgm:cxn modelId="{2B7AA461-676A-41EA-8041-5471ED2E06C6}" type="presParOf" srcId="{1C6E0116-7357-41C6-B503-D3F9556F42A3}" destId="{DDC3C0D6-6A7A-4DFF-BB3C-FC1C49C4D018}" srcOrd="3" destOrd="0" presId="urn:microsoft.com/office/officeart/2018/2/layout/IconCircleList"/>
    <dgm:cxn modelId="{9B8016AD-507F-4579-8A72-30BD9E23A264}" type="presParOf" srcId="{0C1B5C3C-6A9B-46F7-8EA2-9D2BC5BAE6EE}" destId="{0BB0E147-7FDA-4CD7-9C86-4D63211FA299}" srcOrd="1" destOrd="0" presId="urn:microsoft.com/office/officeart/2018/2/layout/IconCircleList"/>
    <dgm:cxn modelId="{7299834B-B753-4B23-9AF9-C9A494B82319}" type="presParOf" srcId="{0C1B5C3C-6A9B-46F7-8EA2-9D2BC5BAE6EE}" destId="{D91EBF53-6D14-43B9-9176-5DED35BDEE72}" srcOrd="2" destOrd="0" presId="urn:microsoft.com/office/officeart/2018/2/layout/IconCircleList"/>
    <dgm:cxn modelId="{B33EAD58-DD2C-4DA2-A899-12984B4A1DA7}" type="presParOf" srcId="{D91EBF53-6D14-43B9-9176-5DED35BDEE72}" destId="{B4D02454-BBB9-4E81-B3DB-5E2B734C163F}" srcOrd="0" destOrd="0" presId="urn:microsoft.com/office/officeart/2018/2/layout/IconCircleList"/>
    <dgm:cxn modelId="{9B4A99F2-268D-4966-AB0F-27C17354DFAC}" type="presParOf" srcId="{D91EBF53-6D14-43B9-9176-5DED35BDEE72}" destId="{3B0193B6-E3BE-4007-8D3B-92BA8E2F57E6}" srcOrd="1" destOrd="0" presId="urn:microsoft.com/office/officeart/2018/2/layout/IconCircleList"/>
    <dgm:cxn modelId="{9EC0A495-B179-4406-B941-9EF14843DD7D}" type="presParOf" srcId="{D91EBF53-6D14-43B9-9176-5DED35BDEE72}" destId="{94DE53BB-25B2-43E2-BFDA-B0BD76DD9601}" srcOrd="2" destOrd="0" presId="urn:microsoft.com/office/officeart/2018/2/layout/IconCircleList"/>
    <dgm:cxn modelId="{2AD3EE7F-147C-43D7-9B16-1CD4FBD03745}" type="presParOf" srcId="{D91EBF53-6D14-43B9-9176-5DED35BDEE72}" destId="{C5C46425-27B6-4166-A20E-47CE64C993D8}" srcOrd="3" destOrd="0" presId="urn:microsoft.com/office/officeart/2018/2/layout/IconCircleList"/>
    <dgm:cxn modelId="{846FDC52-C5E0-4DBA-B1CC-37636EA344B1}" type="presParOf" srcId="{0C1B5C3C-6A9B-46F7-8EA2-9D2BC5BAE6EE}" destId="{F78F149F-4CB5-422C-9721-5F1F70F923BF}" srcOrd="3" destOrd="0" presId="urn:microsoft.com/office/officeart/2018/2/layout/IconCircleList"/>
    <dgm:cxn modelId="{B1DDCEE3-9C94-4174-8C7F-196B504EDB10}" type="presParOf" srcId="{0C1B5C3C-6A9B-46F7-8EA2-9D2BC5BAE6EE}" destId="{812123A2-BE82-4E65-887F-AB4F42CA7885}" srcOrd="4" destOrd="0" presId="urn:microsoft.com/office/officeart/2018/2/layout/IconCircleList"/>
    <dgm:cxn modelId="{23C5B065-123C-4621-8BC7-C3D50C53D9B7}" type="presParOf" srcId="{812123A2-BE82-4E65-887F-AB4F42CA7885}" destId="{FE90CCE7-8CD5-4C4D-A3A0-9C52F265516F}" srcOrd="0" destOrd="0" presId="urn:microsoft.com/office/officeart/2018/2/layout/IconCircleList"/>
    <dgm:cxn modelId="{0F256C6A-B177-4D47-9AA3-F082FDDA8B73}" type="presParOf" srcId="{812123A2-BE82-4E65-887F-AB4F42CA7885}" destId="{927B2600-78C4-4898-B1E4-B40B7AA17DA7}" srcOrd="1" destOrd="0" presId="urn:microsoft.com/office/officeart/2018/2/layout/IconCircleList"/>
    <dgm:cxn modelId="{020D4171-61FB-45CA-96E1-9BC1BDC5557E}" type="presParOf" srcId="{812123A2-BE82-4E65-887F-AB4F42CA7885}" destId="{BF340FBA-1548-4583-992F-D853920CA26E}" srcOrd="2" destOrd="0" presId="urn:microsoft.com/office/officeart/2018/2/layout/IconCircleList"/>
    <dgm:cxn modelId="{96261C2F-3BBE-4F36-A32D-6F810BB2D6B1}" type="presParOf" srcId="{812123A2-BE82-4E65-887F-AB4F42CA7885}" destId="{E908F4D6-FEB4-4BCB-AC6B-6AA1C0808236}" srcOrd="3" destOrd="0" presId="urn:microsoft.com/office/officeart/2018/2/layout/IconCircleList"/>
    <dgm:cxn modelId="{5087997B-91C3-4723-B4BC-23AB99809AD6}" type="presParOf" srcId="{0C1B5C3C-6A9B-46F7-8EA2-9D2BC5BAE6EE}" destId="{1F9D4A85-50EB-4D18-992F-445D73C4FED8}" srcOrd="5" destOrd="0" presId="urn:microsoft.com/office/officeart/2018/2/layout/IconCircleList"/>
    <dgm:cxn modelId="{045347BB-2303-4BB6-B51E-0606BF9082F9}" type="presParOf" srcId="{0C1B5C3C-6A9B-46F7-8EA2-9D2BC5BAE6EE}" destId="{AE42236D-E2C5-4A79-B6CE-0C08695C5E54}" srcOrd="6" destOrd="0" presId="urn:microsoft.com/office/officeart/2018/2/layout/IconCircleList"/>
    <dgm:cxn modelId="{C8AFE10F-90BA-4117-85D4-C94EB2E22ED6}" type="presParOf" srcId="{AE42236D-E2C5-4A79-B6CE-0C08695C5E54}" destId="{5E6BA185-AB55-4BF8-B283-10EE5C1D1563}" srcOrd="0" destOrd="0" presId="urn:microsoft.com/office/officeart/2018/2/layout/IconCircleList"/>
    <dgm:cxn modelId="{D232E30B-75F7-4832-934C-5CA2B85C7B9F}" type="presParOf" srcId="{AE42236D-E2C5-4A79-B6CE-0C08695C5E54}" destId="{096C3CD0-F40C-4DD6-BB26-C48D9A0A0527}" srcOrd="1" destOrd="0" presId="urn:microsoft.com/office/officeart/2018/2/layout/IconCircleList"/>
    <dgm:cxn modelId="{D2426A7E-303B-45E1-AD59-8EECC5DB84F9}" type="presParOf" srcId="{AE42236D-E2C5-4A79-B6CE-0C08695C5E54}" destId="{08420AF9-3519-4412-ACCC-3BA01C62AA43}" srcOrd="2" destOrd="0" presId="urn:microsoft.com/office/officeart/2018/2/layout/IconCircleList"/>
    <dgm:cxn modelId="{52141BAF-D76C-4D4C-A3FC-B0DF6F37BF68}" type="presParOf" srcId="{AE42236D-E2C5-4A79-B6CE-0C08695C5E54}" destId="{4B478FDC-E543-484C-BC11-6EB98443943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9DB0F-3BDF-434B-AD2A-ADD21925C772}">
      <dsp:nvSpPr>
        <dsp:cNvPr id="0" name=""/>
        <dsp:cNvSpPr/>
      </dsp:nvSpPr>
      <dsp:spPr>
        <a:xfrm>
          <a:off x="25368" y="422057"/>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D6762-CE6D-43EE-B6AA-BEE1F06E4205}">
      <dsp:nvSpPr>
        <dsp:cNvPr id="0" name=""/>
        <dsp:cNvSpPr/>
      </dsp:nvSpPr>
      <dsp:spPr>
        <a:xfrm>
          <a:off x="252752" y="649441"/>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3C0D6-6A7A-4DFF-BB3C-FC1C49C4D018}">
      <dsp:nvSpPr>
        <dsp:cNvPr id="0" name=""/>
        <dsp:cNvSpPr/>
      </dsp:nvSpPr>
      <dsp:spPr>
        <a:xfrm>
          <a:off x="1340173" y="422057"/>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Scope</a:t>
          </a:r>
        </a:p>
      </dsp:txBody>
      <dsp:txXfrm>
        <a:off x="1340173" y="422057"/>
        <a:ext cx="2552269" cy="1082781"/>
      </dsp:txXfrm>
    </dsp:sp>
    <dsp:sp modelId="{B4D02454-BBB9-4E81-B3DB-5E2B734C163F}">
      <dsp:nvSpPr>
        <dsp:cNvPr id="0" name=""/>
        <dsp:cNvSpPr/>
      </dsp:nvSpPr>
      <dsp:spPr>
        <a:xfrm>
          <a:off x="4337156" y="422057"/>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193B6-E3BE-4007-8D3B-92BA8E2F57E6}">
      <dsp:nvSpPr>
        <dsp:cNvPr id="0" name=""/>
        <dsp:cNvSpPr/>
      </dsp:nvSpPr>
      <dsp:spPr>
        <a:xfrm>
          <a:off x="4564540" y="649441"/>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46425-27B6-4166-A20E-47CE64C993D8}">
      <dsp:nvSpPr>
        <dsp:cNvPr id="0" name=""/>
        <dsp:cNvSpPr/>
      </dsp:nvSpPr>
      <dsp:spPr>
        <a:xfrm>
          <a:off x="5651962" y="422057"/>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Process</a:t>
          </a:r>
        </a:p>
      </dsp:txBody>
      <dsp:txXfrm>
        <a:off x="5651962" y="422057"/>
        <a:ext cx="2552269" cy="1082781"/>
      </dsp:txXfrm>
    </dsp:sp>
    <dsp:sp modelId="{FE90CCE7-8CD5-4C4D-A3A0-9C52F265516F}">
      <dsp:nvSpPr>
        <dsp:cNvPr id="0" name=""/>
        <dsp:cNvSpPr/>
      </dsp:nvSpPr>
      <dsp:spPr>
        <a:xfrm>
          <a:off x="25368" y="2121277"/>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B2600-78C4-4898-B1E4-B40B7AA17DA7}">
      <dsp:nvSpPr>
        <dsp:cNvPr id="0" name=""/>
        <dsp:cNvSpPr/>
      </dsp:nvSpPr>
      <dsp:spPr>
        <a:xfrm>
          <a:off x="252752" y="2348661"/>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8F4D6-FEB4-4BCB-AC6B-6AA1C0808236}">
      <dsp:nvSpPr>
        <dsp:cNvPr id="0" name=""/>
        <dsp:cNvSpPr/>
      </dsp:nvSpPr>
      <dsp:spPr>
        <a:xfrm>
          <a:off x="1340173" y="2121277"/>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Rate Increase Request</a:t>
          </a:r>
        </a:p>
      </dsp:txBody>
      <dsp:txXfrm>
        <a:off x="1340173" y="2121277"/>
        <a:ext cx="2552269" cy="1082781"/>
      </dsp:txXfrm>
    </dsp:sp>
    <dsp:sp modelId="{5E6BA185-AB55-4BF8-B283-10EE5C1D1563}">
      <dsp:nvSpPr>
        <dsp:cNvPr id="0" name=""/>
        <dsp:cNvSpPr/>
      </dsp:nvSpPr>
      <dsp:spPr>
        <a:xfrm>
          <a:off x="4337156" y="2121277"/>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C3CD0-F40C-4DD6-BB26-C48D9A0A0527}">
      <dsp:nvSpPr>
        <dsp:cNvPr id="0" name=""/>
        <dsp:cNvSpPr/>
      </dsp:nvSpPr>
      <dsp:spPr>
        <a:xfrm>
          <a:off x="4564540" y="2348661"/>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78FDC-E543-484C-BC11-6EB984439439}">
      <dsp:nvSpPr>
        <dsp:cNvPr id="0" name=""/>
        <dsp:cNvSpPr/>
      </dsp:nvSpPr>
      <dsp:spPr>
        <a:xfrm>
          <a:off x="5651962" y="2121277"/>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Rate Design Issues</a:t>
          </a:r>
        </a:p>
      </dsp:txBody>
      <dsp:txXfrm>
        <a:off x="5651962" y="2121277"/>
        <a:ext cx="2552269" cy="108278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5265811" y="0"/>
            <a:ext cx="4028440" cy="350520"/>
          </a:xfrm>
          <a:prstGeom prst="rect">
            <a:avLst/>
          </a:prstGeom>
        </p:spPr>
        <p:txBody>
          <a:bodyPr vert="horz" lIns="93175" tIns="46587" rIns="93175" bIns="46587" rtlCol="0"/>
          <a:lstStyle>
            <a:lvl1pPr algn="r">
              <a:defRPr sz="1200"/>
            </a:lvl1pPr>
          </a:lstStyle>
          <a:p>
            <a:fld id="{CAF2907A-3188-4366-AEB5-2ADDF9E8BD94}" type="datetimeFigureOut">
              <a:rPr lang="en-US" smtClean="0"/>
              <a:t>7/18/2024</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1" y="6658664"/>
            <a:ext cx="4028440" cy="350520"/>
          </a:xfrm>
          <a:prstGeom prst="rect">
            <a:avLst/>
          </a:prstGeom>
        </p:spPr>
        <p:txBody>
          <a:bodyPr vert="horz" lIns="93175" tIns="46587" rIns="93175" bIns="46587" rtlCol="0" anchor="b"/>
          <a:lstStyle>
            <a:lvl1pPr algn="r">
              <a:defRPr sz="1200"/>
            </a:lvl1pPr>
          </a:lstStyle>
          <a:p>
            <a:fld id="{775DE1FF-A951-46B6-ACEC-17489685313F}" type="slidenum">
              <a:rPr lang="en-US" smtClean="0"/>
              <a:t>‹#›</a:t>
            </a:fld>
            <a:endParaRPr lang="en-US" dirty="0"/>
          </a:p>
        </p:txBody>
      </p:sp>
    </p:spTree>
    <p:extLst>
      <p:ext uri="{BB962C8B-B14F-4D97-AF65-F5344CB8AC3E}">
        <p14:creationId xmlns:p14="http://schemas.microsoft.com/office/powerpoint/2010/main" val="2196206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1" y="0"/>
            <a:ext cx="4028440" cy="350520"/>
          </a:xfrm>
          <a:prstGeom prst="rect">
            <a:avLst/>
          </a:prstGeom>
        </p:spPr>
        <p:txBody>
          <a:bodyPr vert="horz" lIns="93175" tIns="46587" rIns="93175" bIns="46587" rtlCol="0"/>
          <a:lstStyle>
            <a:lvl1pPr algn="r">
              <a:defRPr sz="1200"/>
            </a:lvl1pPr>
          </a:lstStyle>
          <a:p>
            <a:fld id="{6E430773-93E6-43CA-A289-2F82A8597EB0}" type="datetimeFigureOut">
              <a:rPr lang="en-US" smtClean="0"/>
              <a:t>7/18/2024</a:t>
            </a:fld>
            <a:endParaRPr lang="en-US" dirty="0"/>
          </a:p>
        </p:txBody>
      </p:sp>
      <p:sp>
        <p:nvSpPr>
          <p:cNvPr id="4" name="Slide Image Placeholder 3"/>
          <p:cNvSpPr>
            <a:spLocks noGrp="1" noRot="1" noChangeAspect="1"/>
          </p:cNvSpPr>
          <p:nvPr>
            <p:ph type="sldImg" idx="2"/>
          </p:nvPr>
        </p:nvSpPr>
        <p:spPr>
          <a:xfrm>
            <a:off x="2544763" y="525463"/>
            <a:ext cx="4206875" cy="2628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3175" tIns="46587" rIns="93175" bIns="46587" rtlCol="0" anchor="b"/>
          <a:lstStyle>
            <a:lvl1pPr algn="r">
              <a:defRPr sz="1200"/>
            </a:lvl1pPr>
          </a:lstStyle>
          <a:p>
            <a:fld id="{1F8ECACE-C723-404B-9A01-7C2FDD8E192B}" type="slidenum">
              <a:rPr lang="en-US" smtClean="0"/>
              <a:t>‹#›</a:t>
            </a:fld>
            <a:endParaRPr lang="en-US" dirty="0"/>
          </a:p>
        </p:txBody>
      </p:sp>
    </p:spTree>
    <p:extLst>
      <p:ext uri="{BB962C8B-B14F-4D97-AF65-F5344CB8AC3E}">
        <p14:creationId xmlns:p14="http://schemas.microsoft.com/office/powerpoint/2010/main" val="8217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525463"/>
            <a:ext cx="420687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ECACE-C723-404B-9A01-7C2FDD8E192B}" type="slidenum">
              <a:rPr lang="en-US" smtClean="0"/>
              <a:t>1</a:t>
            </a:fld>
            <a:endParaRPr lang="en-US" dirty="0"/>
          </a:p>
        </p:txBody>
      </p:sp>
    </p:spTree>
    <p:extLst>
      <p:ext uri="{BB962C8B-B14F-4D97-AF65-F5344CB8AC3E}">
        <p14:creationId xmlns:p14="http://schemas.microsoft.com/office/powerpoint/2010/main" val="334927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736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05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565904"/>
          </a:xfrm>
          <a:prstGeom prst="rect">
            <a:avLst/>
          </a:prstGeom>
        </p:spPr>
      </p:pic>
      <p:sp>
        <p:nvSpPr>
          <p:cNvPr id="4" name="TextBox 3"/>
          <p:cNvSpPr txBox="1"/>
          <p:nvPr userDrawn="1"/>
        </p:nvSpPr>
        <p:spPr>
          <a:xfrm>
            <a:off x="6922702" y="-920151"/>
            <a:ext cx="184731" cy="300082"/>
          </a:xfrm>
          <a:prstGeom prst="rect">
            <a:avLst/>
          </a:prstGeom>
          <a:noFill/>
        </p:spPr>
        <p:txBody>
          <a:bodyPr wrap="none" rtlCol="0">
            <a:spAutoFit/>
          </a:bodyPr>
          <a:lstStyle/>
          <a:p>
            <a:endParaRPr lang="en-US" sz="1350" dirty="0"/>
          </a:p>
        </p:txBody>
      </p:sp>
      <p:sp>
        <p:nvSpPr>
          <p:cNvPr id="11" name="Title 1"/>
          <p:cNvSpPr>
            <a:spLocks noGrp="1"/>
          </p:cNvSpPr>
          <p:nvPr userDrawn="1">
            <p:ph type="ctrTitle" hasCustomPrompt="1"/>
          </p:nvPr>
        </p:nvSpPr>
        <p:spPr>
          <a:xfrm>
            <a:off x="391397" y="394836"/>
            <a:ext cx="6858000" cy="2225428"/>
          </a:xfrm>
        </p:spPr>
        <p:txBody>
          <a:bodyPr anchor="t"/>
          <a:lstStyle>
            <a:lvl1pPr algn="l">
              <a:defRPr sz="4500">
                <a:solidFill>
                  <a:schemeClr val="bg1"/>
                </a:solidFill>
              </a:defRPr>
            </a:lvl1pPr>
          </a:lstStyle>
          <a:p>
            <a:r>
              <a:rPr lang="en-US" dirty="0"/>
              <a:t>CLICK TO EDIT MASTER TITLE STYLE</a:t>
            </a:r>
          </a:p>
        </p:txBody>
      </p:sp>
      <p:sp>
        <p:nvSpPr>
          <p:cNvPr id="17" name="Text Placeholder 7"/>
          <p:cNvSpPr>
            <a:spLocks noGrp="1"/>
          </p:cNvSpPr>
          <p:nvPr userDrawn="1">
            <p:ph type="body" sz="quarter" idx="10" hasCustomPrompt="1"/>
          </p:nvPr>
        </p:nvSpPr>
        <p:spPr>
          <a:xfrm>
            <a:off x="444104" y="4668573"/>
            <a:ext cx="4127896" cy="1046427"/>
          </a:xfrm>
        </p:spPr>
        <p:txBody>
          <a:bodyPr anchor="ctr">
            <a:normAutofit/>
          </a:bodyPr>
          <a:lstStyle>
            <a:lvl1pPr>
              <a:lnSpc>
                <a:spcPct val="100000"/>
              </a:lnSpc>
              <a:spcBef>
                <a:spcPts val="0"/>
              </a:spcBef>
              <a:defRPr sz="1800"/>
            </a:lvl1pPr>
          </a:lstStyle>
          <a:p>
            <a:pPr lvl="0"/>
            <a:r>
              <a:rPr lang="en-US" dirty="0"/>
              <a:t>CLICK TO EDIT MASTER </a:t>
            </a:r>
          </a:p>
          <a:p>
            <a:pPr lvl="0"/>
            <a:r>
              <a:rPr lang="en-US" dirty="0"/>
              <a:t>TEXT STYLES</a:t>
            </a:r>
          </a:p>
        </p:txBody>
      </p:sp>
      <p:cxnSp>
        <p:nvCxnSpPr>
          <p:cNvPr id="8" name="Straight Connector 7"/>
          <p:cNvCxnSpPr/>
          <p:nvPr userDrawn="1"/>
        </p:nvCxnSpPr>
        <p:spPr>
          <a:xfrm>
            <a:off x="0" y="4655027"/>
            <a:ext cx="9144000" cy="0"/>
          </a:xfrm>
          <a:prstGeom prst="line">
            <a:avLst/>
          </a:prstGeom>
          <a:ln w="38100">
            <a:solidFill>
              <a:srgbClr val="48C3E5"/>
            </a:solidFill>
          </a:ln>
        </p:spPr>
        <p:style>
          <a:lnRef idx="3">
            <a:schemeClr val="accent1"/>
          </a:lnRef>
          <a:fillRef idx="0">
            <a:schemeClr val="accent1"/>
          </a:fillRef>
          <a:effectRef idx="2">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4366" y="4987777"/>
            <a:ext cx="1867089" cy="4221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7601-6650-8601-D347-706413F6AB33}"/>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539CF-7FDC-3678-C9C8-AA8C74B1BF80}"/>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1C488-6E1D-3123-CCC9-4104AEA6104E}"/>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1A7041-52DB-58F1-37D9-1A2555A28B97}"/>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924CE-CB57-DF21-0A06-B7ECBC4FC30A}"/>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B113B4-A511-E7C8-E0FE-9A3BB7AC5FC3}"/>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8" name="Footer Placeholder 7">
            <a:extLst>
              <a:ext uri="{FF2B5EF4-FFF2-40B4-BE49-F238E27FC236}">
                <a16:creationId xmlns:a16="http://schemas.microsoft.com/office/drawing/2014/main" id="{075E74EC-A089-621E-DF2A-8052E3E3C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8E4EEA-6235-9BBB-CDD0-DBADE050D00A}"/>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281027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E6F8-E955-FEAF-7A68-E5F401EA78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20A6F-AC37-1E30-7F06-6197B9C6C627}"/>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4" name="Footer Placeholder 3">
            <a:extLst>
              <a:ext uri="{FF2B5EF4-FFF2-40B4-BE49-F238E27FC236}">
                <a16:creationId xmlns:a16="http://schemas.microsoft.com/office/drawing/2014/main" id="{0AE9313E-8454-09E6-5BA1-3B98EA8BA1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12B20-0F48-7670-4C24-7C85C5FEDA78}"/>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51709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F5B16-24E5-7FD1-4583-B20347CCAA86}"/>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3" name="Footer Placeholder 2">
            <a:extLst>
              <a:ext uri="{FF2B5EF4-FFF2-40B4-BE49-F238E27FC236}">
                <a16:creationId xmlns:a16="http://schemas.microsoft.com/office/drawing/2014/main" id="{B069537B-FD30-DFA6-4BC5-90B82AA60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BE957-1556-FDAE-9362-17A451068631}"/>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342881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68F7-A8F3-9629-054C-5798A6002716}"/>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DCB548B-3828-D061-620C-98D48722A822}"/>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E4441-FE74-20F4-F7A9-485D44319CD2}"/>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208964-6612-454D-DDD5-49A020D9EA27}"/>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6" name="Footer Placeholder 5">
            <a:extLst>
              <a:ext uri="{FF2B5EF4-FFF2-40B4-BE49-F238E27FC236}">
                <a16:creationId xmlns:a16="http://schemas.microsoft.com/office/drawing/2014/main" id="{C9B12514-C1E6-34CC-D475-66D70E058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FBB86-7AF8-2CD9-FE01-495EBC5CB1C2}"/>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172554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7634-565D-29B8-61F9-C6913C2AAD88}"/>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6BECE78-E457-6539-D394-FEA26FC0BB61}"/>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F1BEEAC-0158-73B9-4284-AEE3EAD458F4}"/>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7EF5DF-8D5B-94F8-1075-52369AE249F6}"/>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6" name="Footer Placeholder 5">
            <a:extLst>
              <a:ext uri="{FF2B5EF4-FFF2-40B4-BE49-F238E27FC236}">
                <a16:creationId xmlns:a16="http://schemas.microsoft.com/office/drawing/2014/main" id="{E22AF82C-2380-28EC-738F-9378EB608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3FE02-BE11-665D-B996-6DCF203BC057}"/>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885428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9DE4-7BA4-1299-F7DE-3465DCCD9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76582-61AD-B041-5853-38AA8CE56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A2CF-17A7-3E95-B0EC-DC23B2227190}"/>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5" name="Footer Placeholder 4">
            <a:extLst>
              <a:ext uri="{FF2B5EF4-FFF2-40B4-BE49-F238E27FC236}">
                <a16:creationId xmlns:a16="http://schemas.microsoft.com/office/drawing/2014/main" id="{E7387680-4013-7D3F-81B8-534C45EA9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562C3-DD01-EDA4-7C2C-0E073A76001B}"/>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1583491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BFA4E-9875-A7D4-8248-019858DE4E8B}"/>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6A94A-6E2F-F9A3-816A-DE0E6FD8EC0D}"/>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64B17-2BD7-BB45-F4FA-868B88BDF523}"/>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5" name="Footer Placeholder 4">
            <a:extLst>
              <a:ext uri="{FF2B5EF4-FFF2-40B4-BE49-F238E27FC236}">
                <a16:creationId xmlns:a16="http://schemas.microsoft.com/office/drawing/2014/main" id="{0CBD9281-AFDA-A528-250B-8DBEB3E85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8BDEE-1624-1300-5E05-16EC2019CB4E}"/>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188699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9" name="bg object 16" descr="bg object 16"/>
          <p:cNvPicPr>
            <a:picLocks noChangeAspect="1"/>
          </p:cNvPicPr>
          <p:nvPr/>
        </p:nvPicPr>
        <p:blipFill>
          <a:blip r:embed="rId2"/>
          <a:stretch>
            <a:fillRect/>
          </a:stretch>
        </p:blipFill>
        <p:spPr>
          <a:xfrm>
            <a:off x="4508766" y="54569"/>
            <a:ext cx="115019" cy="50407"/>
          </a:xfrm>
          <a:prstGeom prst="rect">
            <a:avLst/>
          </a:prstGeom>
          <a:ln w="12700">
            <a:miter lim="400000"/>
          </a:ln>
        </p:spPr>
      </p:pic>
      <p:sp>
        <p:nvSpPr>
          <p:cNvPr id="20" name="bg object 17"/>
          <p:cNvSpPr/>
          <p:nvPr/>
        </p:nvSpPr>
        <p:spPr>
          <a:xfrm>
            <a:off x="-1" y="-1"/>
            <a:ext cx="9144000" cy="73662"/>
          </a:xfrm>
          <a:prstGeom prst="rect">
            <a:avLst/>
          </a:prstGeom>
          <a:solidFill>
            <a:srgbClr val="0089AF"/>
          </a:solidFill>
          <a:ln w="12700">
            <a:miter lim="400000"/>
          </a:ln>
        </p:spPr>
        <p:txBody>
          <a:bodyPr lIns="34289" rIns="34289"/>
          <a:lstStyle/>
          <a:p>
            <a:endParaRPr sz="1350"/>
          </a:p>
        </p:txBody>
      </p:sp>
      <p:pic>
        <p:nvPicPr>
          <p:cNvPr id="21" name="bg object 18" descr="bg object 18"/>
          <p:cNvPicPr>
            <a:picLocks noChangeAspect="1"/>
          </p:cNvPicPr>
          <p:nvPr/>
        </p:nvPicPr>
        <p:blipFill>
          <a:blip r:embed="rId3"/>
          <a:stretch>
            <a:fillRect/>
          </a:stretch>
        </p:blipFill>
        <p:spPr>
          <a:xfrm>
            <a:off x="899240" y="1280097"/>
            <a:ext cx="19022" cy="21299"/>
          </a:xfrm>
          <a:prstGeom prst="rect">
            <a:avLst/>
          </a:prstGeom>
          <a:ln w="12700">
            <a:miter lim="400000"/>
          </a:ln>
        </p:spPr>
      </p:pic>
      <p:sp>
        <p:nvSpPr>
          <p:cNvPr id="22" name="bg object 19"/>
          <p:cNvSpPr/>
          <p:nvPr/>
        </p:nvSpPr>
        <p:spPr>
          <a:xfrm>
            <a:off x="3196904" y="1621809"/>
            <a:ext cx="2752572" cy="591953"/>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1831" y="10800"/>
                </a:lnTo>
                <a:lnTo>
                  <a:pt x="0" y="21600"/>
                </a:lnTo>
                <a:lnTo>
                  <a:pt x="19769" y="21600"/>
                </a:lnTo>
                <a:lnTo>
                  <a:pt x="21600" y="10800"/>
                </a:lnTo>
                <a:lnTo>
                  <a:pt x="19769" y="0"/>
                </a:lnTo>
                <a:close/>
              </a:path>
            </a:pathLst>
          </a:custGeom>
          <a:solidFill>
            <a:srgbClr val="0089AF"/>
          </a:solidFill>
          <a:ln w="12700">
            <a:miter lim="400000"/>
          </a:ln>
        </p:spPr>
        <p:txBody>
          <a:bodyPr lIns="34289" rIns="34289"/>
          <a:lstStyle/>
          <a:p>
            <a:endParaRPr sz="1350"/>
          </a:p>
        </p:txBody>
      </p:sp>
      <p:pic>
        <p:nvPicPr>
          <p:cNvPr id="23" name="bg object 20" descr="bg object 20"/>
          <p:cNvPicPr>
            <a:picLocks noChangeAspect="1"/>
          </p:cNvPicPr>
          <p:nvPr/>
        </p:nvPicPr>
        <p:blipFill>
          <a:blip r:embed="rId4"/>
          <a:stretch>
            <a:fillRect/>
          </a:stretch>
        </p:blipFill>
        <p:spPr>
          <a:xfrm>
            <a:off x="540543" y="1605258"/>
            <a:ext cx="2816866" cy="663388"/>
          </a:xfrm>
          <a:prstGeom prst="rect">
            <a:avLst/>
          </a:prstGeom>
          <a:ln w="12700">
            <a:miter lim="400000"/>
          </a:ln>
        </p:spPr>
      </p:pic>
      <p:pic>
        <p:nvPicPr>
          <p:cNvPr id="24" name="bg object 21" descr="bg object 21"/>
          <p:cNvPicPr>
            <a:picLocks noChangeAspect="1"/>
          </p:cNvPicPr>
          <p:nvPr/>
        </p:nvPicPr>
        <p:blipFill>
          <a:blip r:embed="rId5"/>
          <a:stretch>
            <a:fillRect/>
          </a:stretch>
        </p:blipFill>
        <p:spPr>
          <a:xfrm>
            <a:off x="572690" y="1621809"/>
            <a:ext cx="2752571" cy="591952"/>
          </a:xfrm>
          <a:prstGeom prst="rect">
            <a:avLst/>
          </a:prstGeom>
          <a:ln w="12700">
            <a:miter lim="400000"/>
          </a:ln>
        </p:spPr>
      </p:pic>
      <p:sp>
        <p:nvSpPr>
          <p:cNvPr id="25" name="bg object 22"/>
          <p:cNvSpPr/>
          <p:nvPr/>
        </p:nvSpPr>
        <p:spPr>
          <a:xfrm>
            <a:off x="572691" y="1621809"/>
            <a:ext cx="2752571" cy="59195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0" y="21600"/>
                </a:lnTo>
                <a:lnTo>
                  <a:pt x="19769" y="21600"/>
                </a:lnTo>
                <a:lnTo>
                  <a:pt x="21600" y="10800"/>
                </a:lnTo>
                <a:lnTo>
                  <a:pt x="21314" y="9112"/>
                </a:lnTo>
                <a:lnTo>
                  <a:pt x="20684" y="5400"/>
                </a:lnTo>
                <a:lnTo>
                  <a:pt x="20055" y="1687"/>
                </a:lnTo>
                <a:lnTo>
                  <a:pt x="19769" y="0"/>
                </a:lnTo>
                <a:close/>
              </a:path>
            </a:pathLst>
          </a:custGeom>
          <a:ln>
            <a:solidFill>
              <a:srgbClr val="46AAC4"/>
            </a:solidFill>
          </a:ln>
        </p:spPr>
        <p:txBody>
          <a:bodyPr lIns="34289" rIns="34289"/>
          <a:lstStyle/>
          <a:p>
            <a:endParaRPr sz="1350"/>
          </a:p>
        </p:txBody>
      </p:sp>
      <p:sp>
        <p:nvSpPr>
          <p:cNvPr id="26" name="bg object 23"/>
          <p:cNvSpPr/>
          <p:nvPr/>
        </p:nvSpPr>
        <p:spPr>
          <a:xfrm>
            <a:off x="5821118" y="1621809"/>
            <a:ext cx="2752572" cy="5919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31" y="10800"/>
                </a:lnTo>
                <a:lnTo>
                  <a:pt x="0" y="21600"/>
                </a:lnTo>
                <a:lnTo>
                  <a:pt x="21600" y="21600"/>
                </a:lnTo>
                <a:lnTo>
                  <a:pt x="21600" y="0"/>
                </a:lnTo>
                <a:close/>
              </a:path>
            </a:pathLst>
          </a:custGeom>
          <a:solidFill>
            <a:srgbClr val="00527C"/>
          </a:solidFill>
          <a:ln w="12700">
            <a:miter lim="400000"/>
          </a:ln>
        </p:spPr>
        <p:txBody>
          <a:bodyPr lIns="34289" rIns="34289"/>
          <a:lstStyle/>
          <a:p>
            <a:endParaRPr sz="1350"/>
          </a:p>
        </p:txBody>
      </p:sp>
      <p:sp>
        <p:nvSpPr>
          <p:cNvPr id="27" name="Title Text"/>
          <p:cNvSpPr txBox="1">
            <a:spLocks noGrp="1"/>
          </p:cNvSpPr>
          <p:nvPr>
            <p:ph type="title"/>
          </p:nvPr>
        </p:nvSpPr>
        <p:spPr>
          <a:xfrm>
            <a:off x="685800" y="1771650"/>
            <a:ext cx="7772400" cy="1200151"/>
          </a:xfrm>
          <a:prstGeom prst="rect">
            <a:avLst/>
          </a:prstGeom>
        </p:spPr>
        <p:txBody>
          <a:bodyPr>
            <a:normAutofit/>
          </a:bodyPr>
          <a:lstStyle/>
          <a:p>
            <a:r>
              <a:t>Title Text</a:t>
            </a:r>
          </a:p>
        </p:txBody>
      </p:sp>
      <p:sp>
        <p:nvSpPr>
          <p:cNvPr id="28" name="Body Level One…"/>
          <p:cNvSpPr txBox="1">
            <a:spLocks noGrp="1"/>
          </p:cNvSpPr>
          <p:nvPr>
            <p:ph type="body" sz="quarter" idx="1"/>
          </p:nvPr>
        </p:nvSpPr>
        <p:spPr>
          <a:xfrm>
            <a:off x="1371600" y="3200400"/>
            <a:ext cx="6400800" cy="14287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613775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6" name="bg object 16" descr="bg object 16"/>
          <p:cNvPicPr>
            <a:picLocks noChangeAspect="1"/>
          </p:cNvPicPr>
          <p:nvPr/>
        </p:nvPicPr>
        <p:blipFill>
          <a:blip r:embed="rId2"/>
          <a:stretch>
            <a:fillRect/>
          </a:stretch>
        </p:blipFill>
        <p:spPr>
          <a:xfrm>
            <a:off x="4508766" y="54569"/>
            <a:ext cx="115019" cy="50407"/>
          </a:xfrm>
          <a:prstGeom prst="rect">
            <a:avLst/>
          </a:prstGeom>
          <a:ln w="12700">
            <a:miter lim="400000"/>
          </a:ln>
        </p:spPr>
      </p:pic>
      <p:sp>
        <p:nvSpPr>
          <p:cNvPr id="37" name="bg object 17"/>
          <p:cNvSpPr/>
          <p:nvPr/>
        </p:nvSpPr>
        <p:spPr>
          <a:xfrm>
            <a:off x="-1" y="-1"/>
            <a:ext cx="9144000" cy="73662"/>
          </a:xfrm>
          <a:prstGeom prst="rect">
            <a:avLst/>
          </a:prstGeom>
          <a:solidFill>
            <a:srgbClr val="0089AF"/>
          </a:solidFill>
          <a:ln w="12700">
            <a:miter lim="400000"/>
          </a:ln>
        </p:spPr>
        <p:txBody>
          <a:bodyPr lIns="34289" rIns="34289"/>
          <a:lstStyle/>
          <a:p>
            <a:endParaRPr sz="1350"/>
          </a:p>
        </p:txBody>
      </p:sp>
      <p:pic>
        <p:nvPicPr>
          <p:cNvPr id="38" name="bg object 18" descr="bg object 18"/>
          <p:cNvPicPr>
            <a:picLocks noChangeAspect="1"/>
          </p:cNvPicPr>
          <p:nvPr/>
        </p:nvPicPr>
        <p:blipFill>
          <a:blip r:embed="rId3"/>
          <a:stretch>
            <a:fillRect/>
          </a:stretch>
        </p:blipFill>
        <p:spPr>
          <a:xfrm>
            <a:off x="899240" y="1280097"/>
            <a:ext cx="19022" cy="21299"/>
          </a:xfrm>
          <a:prstGeom prst="rect">
            <a:avLst/>
          </a:prstGeom>
          <a:ln w="12700">
            <a:miter lim="400000"/>
          </a:ln>
        </p:spPr>
      </p:pic>
      <p:sp>
        <p:nvSpPr>
          <p:cNvPr id="39" name="Title Text"/>
          <p:cNvSpPr txBox="1">
            <a:spLocks noGrp="1"/>
          </p:cNvSpPr>
          <p:nvPr>
            <p:ph type="title"/>
          </p:nvPr>
        </p:nvSpPr>
        <p:spPr>
          <a:xfrm>
            <a:off x="2925248" y="254103"/>
            <a:ext cx="3293505" cy="606954"/>
          </a:xfrm>
          <a:prstGeom prst="rect">
            <a:avLst/>
          </a:prstGeom>
        </p:spPr>
        <p:txBody>
          <a:bodyPr>
            <a:normAutofit/>
          </a:bodyPr>
          <a:lstStyle/>
          <a:p>
            <a:r>
              <a:t>Title Text</a:t>
            </a:r>
          </a:p>
        </p:txBody>
      </p:sp>
      <p:pic>
        <p:nvPicPr>
          <p:cNvPr id="40" name="NWN+Water+4c+hz-01-5.png" descr="NWN+Water+4c+hz-01-5.png"/>
          <p:cNvPicPr>
            <a:picLocks noChangeAspect="1"/>
          </p:cNvPicPr>
          <p:nvPr/>
        </p:nvPicPr>
        <p:blipFill>
          <a:blip r:embed="rId4"/>
          <a:stretch>
            <a:fillRect/>
          </a:stretch>
        </p:blipFill>
        <p:spPr>
          <a:xfrm>
            <a:off x="7528450" y="5121834"/>
            <a:ext cx="1495646" cy="564804"/>
          </a:xfrm>
          <a:prstGeom prst="rect">
            <a:avLst/>
          </a:prstGeom>
          <a:ln w="12700">
            <a:miter lim="400000"/>
          </a:ln>
        </p:spPr>
      </p:pic>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18481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8" name="bg object 16" descr="bg object 16"/>
          <p:cNvPicPr>
            <a:picLocks noChangeAspect="1"/>
          </p:cNvPicPr>
          <p:nvPr/>
        </p:nvPicPr>
        <p:blipFill>
          <a:blip r:embed="rId2"/>
          <a:stretch>
            <a:fillRect/>
          </a:stretch>
        </p:blipFill>
        <p:spPr>
          <a:xfrm>
            <a:off x="4508766" y="54569"/>
            <a:ext cx="115019" cy="50407"/>
          </a:xfrm>
          <a:prstGeom prst="rect">
            <a:avLst/>
          </a:prstGeom>
          <a:ln w="12700">
            <a:miter lim="400000"/>
          </a:ln>
        </p:spPr>
      </p:pic>
      <p:sp>
        <p:nvSpPr>
          <p:cNvPr id="49" name="bg object 17"/>
          <p:cNvSpPr/>
          <p:nvPr/>
        </p:nvSpPr>
        <p:spPr>
          <a:xfrm>
            <a:off x="-1" y="-1"/>
            <a:ext cx="9144000" cy="73662"/>
          </a:xfrm>
          <a:prstGeom prst="rect">
            <a:avLst/>
          </a:prstGeom>
          <a:solidFill>
            <a:srgbClr val="0089AF"/>
          </a:solidFill>
          <a:ln w="12700">
            <a:miter lim="400000"/>
          </a:ln>
        </p:spPr>
        <p:txBody>
          <a:bodyPr lIns="34289" rIns="34289"/>
          <a:lstStyle/>
          <a:p>
            <a:endParaRPr sz="1350"/>
          </a:p>
        </p:txBody>
      </p:sp>
      <p:pic>
        <p:nvPicPr>
          <p:cNvPr id="50" name="bg object 18" descr="bg object 18"/>
          <p:cNvPicPr>
            <a:picLocks noChangeAspect="1"/>
          </p:cNvPicPr>
          <p:nvPr/>
        </p:nvPicPr>
        <p:blipFill>
          <a:blip r:embed="rId3"/>
          <a:stretch>
            <a:fillRect/>
          </a:stretch>
        </p:blipFill>
        <p:spPr>
          <a:xfrm>
            <a:off x="899240" y="1280097"/>
            <a:ext cx="19022" cy="21299"/>
          </a:xfrm>
          <a:prstGeom prst="rect">
            <a:avLst/>
          </a:prstGeom>
          <a:ln w="12700">
            <a:miter lim="400000"/>
          </a:ln>
        </p:spPr>
      </p:pic>
      <p:sp>
        <p:nvSpPr>
          <p:cNvPr id="51" name="bg object 19"/>
          <p:cNvSpPr/>
          <p:nvPr/>
        </p:nvSpPr>
        <p:spPr>
          <a:xfrm>
            <a:off x="3196904" y="1621809"/>
            <a:ext cx="2752572" cy="591953"/>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1831" y="10800"/>
                </a:lnTo>
                <a:lnTo>
                  <a:pt x="0" y="21600"/>
                </a:lnTo>
                <a:lnTo>
                  <a:pt x="19769" y="21600"/>
                </a:lnTo>
                <a:lnTo>
                  <a:pt x="21600" y="10800"/>
                </a:lnTo>
                <a:lnTo>
                  <a:pt x="19769" y="0"/>
                </a:lnTo>
                <a:close/>
              </a:path>
            </a:pathLst>
          </a:custGeom>
          <a:solidFill>
            <a:srgbClr val="0089AF"/>
          </a:solidFill>
          <a:ln w="12700">
            <a:miter lim="400000"/>
          </a:ln>
        </p:spPr>
        <p:txBody>
          <a:bodyPr lIns="34289" rIns="34289"/>
          <a:lstStyle/>
          <a:p>
            <a:endParaRPr sz="1350"/>
          </a:p>
        </p:txBody>
      </p:sp>
      <p:pic>
        <p:nvPicPr>
          <p:cNvPr id="52" name="bg object 20" descr="bg object 20"/>
          <p:cNvPicPr>
            <a:picLocks noChangeAspect="1"/>
          </p:cNvPicPr>
          <p:nvPr/>
        </p:nvPicPr>
        <p:blipFill>
          <a:blip r:embed="rId4"/>
          <a:stretch>
            <a:fillRect/>
          </a:stretch>
        </p:blipFill>
        <p:spPr>
          <a:xfrm>
            <a:off x="540543" y="1605258"/>
            <a:ext cx="2816866" cy="663388"/>
          </a:xfrm>
          <a:prstGeom prst="rect">
            <a:avLst/>
          </a:prstGeom>
          <a:ln w="12700">
            <a:miter lim="400000"/>
          </a:ln>
        </p:spPr>
      </p:pic>
      <p:pic>
        <p:nvPicPr>
          <p:cNvPr id="53" name="bg object 21" descr="bg object 21"/>
          <p:cNvPicPr>
            <a:picLocks noChangeAspect="1"/>
          </p:cNvPicPr>
          <p:nvPr/>
        </p:nvPicPr>
        <p:blipFill>
          <a:blip r:embed="rId5"/>
          <a:stretch>
            <a:fillRect/>
          </a:stretch>
        </p:blipFill>
        <p:spPr>
          <a:xfrm>
            <a:off x="572690" y="1621809"/>
            <a:ext cx="2752571" cy="591952"/>
          </a:xfrm>
          <a:prstGeom prst="rect">
            <a:avLst/>
          </a:prstGeom>
          <a:ln w="12700">
            <a:miter lim="400000"/>
          </a:ln>
        </p:spPr>
      </p:pic>
      <p:sp>
        <p:nvSpPr>
          <p:cNvPr id="54" name="bg object 22"/>
          <p:cNvSpPr/>
          <p:nvPr/>
        </p:nvSpPr>
        <p:spPr>
          <a:xfrm>
            <a:off x="572691" y="1621809"/>
            <a:ext cx="2752571" cy="59195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0" y="21600"/>
                </a:lnTo>
                <a:lnTo>
                  <a:pt x="19769" y="21600"/>
                </a:lnTo>
                <a:lnTo>
                  <a:pt x="21600" y="10800"/>
                </a:lnTo>
                <a:lnTo>
                  <a:pt x="21314" y="9112"/>
                </a:lnTo>
                <a:lnTo>
                  <a:pt x="20684" y="5400"/>
                </a:lnTo>
                <a:lnTo>
                  <a:pt x="20055" y="1687"/>
                </a:lnTo>
                <a:lnTo>
                  <a:pt x="19769" y="0"/>
                </a:lnTo>
                <a:close/>
              </a:path>
            </a:pathLst>
          </a:custGeom>
          <a:ln>
            <a:solidFill>
              <a:srgbClr val="46AAC4"/>
            </a:solidFill>
          </a:ln>
        </p:spPr>
        <p:txBody>
          <a:bodyPr lIns="34289" rIns="34289"/>
          <a:lstStyle/>
          <a:p>
            <a:endParaRPr sz="1350"/>
          </a:p>
        </p:txBody>
      </p:sp>
      <p:sp>
        <p:nvSpPr>
          <p:cNvPr id="55" name="bg object 23"/>
          <p:cNvSpPr/>
          <p:nvPr/>
        </p:nvSpPr>
        <p:spPr>
          <a:xfrm>
            <a:off x="5821118" y="1621809"/>
            <a:ext cx="2752572" cy="5919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31" y="10800"/>
                </a:lnTo>
                <a:lnTo>
                  <a:pt x="0" y="21600"/>
                </a:lnTo>
                <a:lnTo>
                  <a:pt x="21600" y="21600"/>
                </a:lnTo>
                <a:lnTo>
                  <a:pt x="21600" y="0"/>
                </a:lnTo>
                <a:close/>
              </a:path>
            </a:pathLst>
          </a:custGeom>
          <a:solidFill>
            <a:srgbClr val="00527C"/>
          </a:solidFill>
          <a:ln w="12700">
            <a:miter lim="400000"/>
          </a:ln>
        </p:spPr>
        <p:txBody>
          <a:bodyPr lIns="34289" rIns="34289"/>
          <a:lstStyle/>
          <a:p>
            <a:endParaRPr sz="1350"/>
          </a:p>
        </p:txBody>
      </p:sp>
      <p:sp>
        <p:nvSpPr>
          <p:cNvPr id="56" name="Title Text"/>
          <p:cNvSpPr txBox="1">
            <a:spLocks noGrp="1"/>
          </p:cNvSpPr>
          <p:nvPr>
            <p:ph type="title"/>
          </p:nvPr>
        </p:nvSpPr>
        <p:spPr>
          <a:xfrm>
            <a:off x="2925248" y="254103"/>
            <a:ext cx="3293505" cy="606954"/>
          </a:xfrm>
          <a:prstGeom prst="rect">
            <a:avLst/>
          </a:prstGeom>
        </p:spPr>
        <p:txBody>
          <a:bodyPr>
            <a:normAutofit/>
          </a:bodyPr>
          <a:lstStyle/>
          <a:p>
            <a:r>
              <a:t>Title Text</a:t>
            </a:r>
          </a:p>
        </p:txBody>
      </p:sp>
      <p:sp>
        <p:nvSpPr>
          <p:cNvPr id="57" name="Body Level One…"/>
          <p:cNvSpPr txBox="1">
            <a:spLocks noGrp="1"/>
          </p:cNvSpPr>
          <p:nvPr>
            <p:ph type="body" sz="half" idx="1"/>
          </p:nvPr>
        </p:nvSpPr>
        <p:spPr>
          <a:xfrm>
            <a:off x="457200" y="1314450"/>
            <a:ext cx="3977641" cy="37719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0686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a:spLocks noGrp="1"/>
          </p:cNvSpPr>
          <p:nvPr>
            <p:ph type="ctrTitle" hasCustomPrompt="1"/>
          </p:nvPr>
        </p:nvSpPr>
        <p:spPr>
          <a:xfrm>
            <a:off x="1143000" y="793230"/>
            <a:ext cx="6858000" cy="2154836"/>
          </a:xfrm>
        </p:spPr>
        <p:txBody>
          <a:bodyPr anchor="b"/>
          <a:lstStyle>
            <a:lvl1pPr algn="ctr">
              <a:defRPr sz="4500">
                <a:solidFill>
                  <a:schemeClr val="accent5"/>
                </a:solidFill>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4C26DA26-E55F-4906-B916-7540F2FA84EA}" type="slidenum">
              <a:rPr lang="en-US" smtClean="0"/>
              <a:pPr/>
              <a:t>‹#›</a:t>
            </a:fld>
            <a:endParaRPr lang="en-US"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77714"/>
          <a:stretch/>
        </p:blipFill>
        <p:spPr>
          <a:xfrm>
            <a:off x="3950704" y="3644053"/>
            <a:ext cx="1237674" cy="125560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925248" y="254103"/>
            <a:ext cx="3293505" cy="606954"/>
          </a:xfrm>
          <a:prstGeom prst="rect">
            <a:avLst/>
          </a:prstGeom>
        </p:spPr>
        <p:txBody>
          <a:bodyPr>
            <a:normAutofit/>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637572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216782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80" name="bg object 16"/>
          <p:cNvSpPr/>
          <p:nvPr/>
        </p:nvSpPr>
        <p:spPr>
          <a:xfrm>
            <a:off x="0" y="0"/>
            <a:ext cx="2403566" cy="5715001"/>
          </a:xfrm>
          <a:prstGeom prst="rect">
            <a:avLst/>
          </a:prstGeom>
          <a:solidFill>
            <a:srgbClr val="231F20">
              <a:alpha val="9999"/>
            </a:srgbClr>
          </a:solidFill>
          <a:ln w="12700">
            <a:miter lim="400000"/>
          </a:ln>
        </p:spPr>
        <p:txBody>
          <a:bodyPr lIns="34289" rIns="34289"/>
          <a:lstStyle/>
          <a:p>
            <a:endParaRPr sz="1350"/>
          </a:p>
        </p:txBody>
      </p:sp>
      <p:pic>
        <p:nvPicPr>
          <p:cNvPr id="81" name="bg object 17" descr="bg object 17"/>
          <p:cNvPicPr>
            <a:picLocks noChangeAspect="1"/>
          </p:cNvPicPr>
          <p:nvPr/>
        </p:nvPicPr>
        <p:blipFill>
          <a:blip r:embed="rId2"/>
          <a:stretch>
            <a:fillRect/>
          </a:stretch>
        </p:blipFill>
        <p:spPr>
          <a:xfrm>
            <a:off x="143691" y="134471"/>
            <a:ext cx="2116184" cy="599599"/>
          </a:xfrm>
          <a:prstGeom prst="rect">
            <a:avLst/>
          </a:prstGeom>
          <a:ln w="12700">
            <a:miter lim="400000"/>
          </a:ln>
        </p:spPr>
      </p:pic>
      <p:sp>
        <p:nvSpPr>
          <p:cNvPr id="82" name="bg object 18"/>
          <p:cNvSpPr/>
          <p:nvPr/>
        </p:nvSpPr>
        <p:spPr>
          <a:xfrm>
            <a:off x="327360" y="2012053"/>
            <a:ext cx="2172073" cy="696352"/>
          </a:xfrm>
          <a:prstGeom prst="rect">
            <a:avLst/>
          </a:prstGeom>
          <a:solidFill>
            <a:srgbClr val="FFFFFF"/>
          </a:solidFill>
          <a:ln w="12700">
            <a:miter lim="400000"/>
          </a:ln>
        </p:spPr>
        <p:txBody>
          <a:bodyPr lIns="34289" rIns="34289"/>
          <a:lstStyle/>
          <a:p>
            <a:endParaRPr sz="1350"/>
          </a:p>
        </p:txBody>
      </p:sp>
      <p:sp>
        <p:nvSpPr>
          <p:cNvPr id="83" name="bg object 19"/>
          <p:cNvSpPr/>
          <p:nvPr/>
        </p:nvSpPr>
        <p:spPr>
          <a:xfrm>
            <a:off x="327360" y="3084933"/>
            <a:ext cx="2172073" cy="445098"/>
          </a:xfrm>
          <a:prstGeom prst="rect">
            <a:avLst/>
          </a:prstGeom>
          <a:solidFill>
            <a:srgbClr val="FFFFFF"/>
          </a:solidFill>
          <a:ln w="12700">
            <a:miter lim="400000"/>
          </a:ln>
        </p:spPr>
        <p:txBody>
          <a:bodyPr lIns="34289" rIns="34289"/>
          <a:lstStyle/>
          <a:p>
            <a:endParaRPr sz="1350"/>
          </a:p>
        </p:txBody>
      </p:sp>
      <p:sp>
        <p:nvSpPr>
          <p:cNvPr id="84" name="bg object 20"/>
          <p:cNvSpPr/>
          <p:nvPr/>
        </p:nvSpPr>
        <p:spPr>
          <a:xfrm>
            <a:off x="327360" y="4058855"/>
            <a:ext cx="2172073" cy="528844"/>
          </a:xfrm>
          <a:prstGeom prst="rect">
            <a:avLst/>
          </a:prstGeom>
          <a:solidFill>
            <a:srgbClr val="FFFFFF"/>
          </a:solidFill>
          <a:ln w="12700">
            <a:miter lim="400000"/>
          </a:ln>
        </p:spPr>
        <p:txBody>
          <a:bodyPr lIns="34289" rIns="34289"/>
          <a:lstStyle/>
          <a:p>
            <a:endParaRPr sz="1350"/>
          </a:p>
        </p:txBody>
      </p:sp>
      <p:sp>
        <p:nvSpPr>
          <p:cNvPr id="85" name="bg object 21"/>
          <p:cNvSpPr/>
          <p:nvPr/>
        </p:nvSpPr>
        <p:spPr>
          <a:xfrm>
            <a:off x="327360" y="4949021"/>
            <a:ext cx="2172073" cy="528844"/>
          </a:xfrm>
          <a:prstGeom prst="rect">
            <a:avLst/>
          </a:prstGeom>
          <a:solidFill>
            <a:srgbClr val="FFFFFF"/>
          </a:solidFill>
          <a:ln w="12700">
            <a:miter lim="400000"/>
          </a:ln>
        </p:spPr>
        <p:txBody>
          <a:bodyPr lIns="34289" rIns="34289"/>
          <a:lstStyle/>
          <a:p>
            <a:endParaRPr sz="1350"/>
          </a:p>
        </p:txBody>
      </p:sp>
      <p:sp>
        <p:nvSpPr>
          <p:cNvPr id="86" name="Title Text"/>
          <p:cNvSpPr txBox="1">
            <a:spLocks noGrp="1"/>
          </p:cNvSpPr>
          <p:nvPr>
            <p:ph type="title"/>
          </p:nvPr>
        </p:nvSpPr>
        <p:spPr>
          <a:xfrm>
            <a:off x="685800" y="1771649"/>
            <a:ext cx="7772400" cy="230833"/>
          </a:xfrm>
          <a:prstGeom prst="rect">
            <a:avLst/>
          </a:prstGeom>
        </p:spPr>
        <p:txBody>
          <a:bodyPr>
            <a:normAutofit/>
          </a:bodyPr>
          <a:lstStyle>
            <a:lvl1pPr>
              <a:defRPr sz="1350" b="0">
                <a:latin typeface="Calibri"/>
                <a:ea typeface="Calibri"/>
                <a:cs typeface="Calibri"/>
                <a:sym typeface="Calibri"/>
              </a:defRPr>
            </a:lvl1pPr>
          </a:lstStyle>
          <a:p>
            <a:r>
              <a:t>Title Text</a:t>
            </a:r>
          </a:p>
        </p:txBody>
      </p:sp>
      <p:sp>
        <p:nvSpPr>
          <p:cNvPr id="87" name="Body Level One…"/>
          <p:cNvSpPr txBox="1">
            <a:spLocks noGrp="1"/>
          </p:cNvSpPr>
          <p:nvPr>
            <p:ph type="body" sz="quarter" idx="1"/>
          </p:nvPr>
        </p:nvSpPr>
        <p:spPr>
          <a:xfrm>
            <a:off x="1371600" y="3200399"/>
            <a:ext cx="6400800" cy="230833"/>
          </a:xfrm>
          <a:prstGeom prst="rect">
            <a:avLst/>
          </a:prstGeom>
        </p:spPr>
        <p:txBody>
          <a:bodyPr>
            <a:normAutofit/>
          </a:bodyPr>
          <a:lstStyle>
            <a:lvl2pPr indent="302575"/>
            <a:lvl3pPr indent="605150"/>
            <a:lvl4pPr indent="907724"/>
            <a:lvl5pPr indent="1210299"/>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157573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95" name="bg object 16"/>
          <p:cNvSpPr/>
          <p:nvPr/>
        </p:nvSpPr>
        <p:spPr>
          <a:xfrm>
            <a:off x="0" y="0"/>
            <a:ext cx="2403566" cy="5715001"/>
          </a:xfrm>
          <a:prstGeom prst="rect">
            <a:avLst/>
          </a:prstGeom>
          <a:solidFill>
            <a:srgbClr val="231F20">
              <a:alpha val="9999"/>
            </a:srgbClr>
          </a:solidFill>
          <a:ln w="12700">
            <a:miter lim="400000"/>
          </a:ln>
        </p:spPr>
        <p:txBody>
          <a:bodyPr lIns="34289" rIns="34289"/>
          <a:lstStyle/>
          <a:p>
            <a:endParaRPr sz="1350"/>
          </a:p>
        </p:txBody>
      </p:sp>
      <p:pic>
        <p:nvPicPr>
          <p:cNvPr id="96" name="bg object 17" descr="bg object 17"/>
          <p:cNvPicPr>
            <a:picLocks noChangeAspect="1"/>
          </p:cNvPicPr>
          <p:nvPr/>
        </p:nvPicPr>
        <p:blipFill>
          <a:blip r:embed="rId2"/>
          <a:stretch>
            <a:fillRect/>
          </a:stretch>
        </p:blipFill>
        <p:spPr>
          <a:xfrm>
            <a:off x="143691" y="134471"/>
            <a:ext cx="2116184" cy="599599"/>
          </a:xfrm>
          <a:prstGeom prst="rect">
            <a:avLst/>
          </a:prstGeom>
          <a:ln w="12700">
            <a:miter lim="400000"/>
          </a:ln>
        </p:spPr>
      </p:pic>
      <p:sp>
        <p:nvSpPr>
          <p:cNvPr id="97" name="bg object 18"/>
          <p:cNvSpPr/>
          <p:nvPr/>
        </p:nvSpPr>
        <p:spPr>
          <a:xfrm>
            <a:off x="327360" y="2012053"/>
            <a:ext cx="2172073" cy="696352"/>
          </a:xfrm>
          <a:prstGeom prst="rect">
            <a:avLst/>
          </a:prstGeom>
          <a:solidFill>
            <a:srgbClr val="FFFFFF"/>
          </a:solidFill>
          <a:ln w="12700">
            <a:miter lim="400000"/>
          </a:ln>
        </p:spPr>
        <p:txBody>
          <a:bodyPr lIns="34289" rIns="34289"/>
          <a:lstStyle/>
          <a:p>
            <a:endParaRPr sz="1350"/>
          </a:p>
        </p:txBody>
      </p:sp>
      <p:sp>
        <p:nvSpPr>
          <p:cNvPr id="98" name="bg object 19"/>
          <p:cNvSpPr/>
          <p:nvPr/>
        </p:nvSpPr>
        <p:spPr>
          <a:xfrm>
            <a:off x="327360" y="3084933"/>
            <a:ext cx="2172073" cy="445098"/>
          </a:xfrm>
          <a:prstGeom prst="rect">
            <a:avLst/>
          </a:prstGeom>
          <a:solidFill>
            <a:srgbClr val="FFFFFF"/>
          </a:solidFill>
          <a:ln w="12700">
            <a:miter lim="400000"/>
          </a:ln>
        </p:spPr>
        <p:txBody>
          <a:bodyPr lIns="34289" rIns="34289"/>
          <a:lstStyle/>
          <a:p>
            <a:endParaRPr sz="1350"/>
          </a:p>
        </p:txBody>
      </p:sp>
      <p:sp>
        <p:nvSpPr>
          <p:cNvPr id="99" name="bg object 20"/>
          <p:cNvSpPr/>
          <p:nvPr/>
        </p:nvSpPr>
        <p:spPr>
          <a:xfrm>
            <a:off x="327360" y="4058855"/>
            <a:ext cx="2172073" cy="528844"/>
          </a:xfrm>
          <a:prstGeom prst="rect">
            <a:avLst/>
          </a:prstGeom>
          <a:solidFill>
            <a:srgbClr val="FFFFFF"/>
          </a:solidFill>
          <a:ln w="12700">
            <a:miter lim="400000"/>
          </a:ln>
        </p:spPr>
        <p:txBody>
          <a:bodyPr lIns="34289" rIns="34289"/>
          <a:lstStyle/>
          <a:p>
            <a:endParaRPr sz="1350"/>
          </a:p>
        </p:txBody>
      </p:sp>
      <p:sp>
        <p:nvSpPr>
          <p:cNvPr id="100" name="bg object 21"/>
          <p:cNvSpPr/>
          <p:nvPr/>
        </p:nvSpPr>
        <p:spPr>
          <a:xfrm>
            <a:off x="327360" y="4949021"/>
            <a:ext cx="2172073" cy="528844"/>
          </a:xfrm>
          <a:prstGeom prst="rect">
            <a:avLst/>
          </a:prstGeom>
          <a:solidFill>
            <a:srgbClr val="FFFFFF"/>
          </a:solidFill>
          <a:ln w="12700">
            <a:miter lim="400000"/>
          </a:ln>
        </p:spPr>
        <p:txBody>
          <a:bodyPr lIns="34289" rIns="34289"/>
          <a:lstStyle/>
          <a:p>
            <a:endParaRPr sz="1350"/>
          </a:p>
        </p:txBody>
      </p:sp>
      <p:sp>
        <p:nvSpPr>
          <p:cNvPr id="101" name="Title Text"/>
          <p:cNvSpPr txBox="1">
            <a:spLocks noGrp="1"/>
          </p:cNvSpPr>
          <p:nvPr>
            <p:ph type="title"/>
          </p:nvPr>
        </p:nvSpPr>
        <p:spPr>
          <a:xfrm>
            <a:off x="457200" y="228600"/>
            <a:ext cx="8229600" cy="230833"/>
          </a:xfrm>
          <a:prstGeom prst="rect">
            <a:avLst/>
          </a:prstGeom>
        </p:spPr>
        <p:txBody>
          <a:bodyPr>
            <a:normAutofit/>
          </a:bodyPr>
          <a:lstStyle>
            <a:lvl1pPr>
              <a:defRPr sz="1350" b="0">
                <a:latin typeface="Calibri"/>
                <a:ea typeface="Calibri"/>
                <a:cs typeface="Calibri"/>
                <a:sym typeface="Calibri"/>
              </a:defRPr>
            </a:lvl1pPr>
          </a:lstStyle>
          <a:p>
            <a:r>
              <a:t>Title Text</a:t>
            </a:r>
          </a:p>
        </p:txBody>
      </p:sp>
      <p:sp>
        <p:nvSpPr>
          <p:cNvPr id="102" name="Body Level One…"/>
          <p:cNvSpPr txBox="1">
            <a:spLocks noGrp="1"/>
          </p:cNvSpPr>
          <p:nvPr>
            <p:ph type="body" sz="quarter" idx="1"/>
          </p:nvPr>
        </p:nvSpPr>
        <p:spPr>
          <a:xfrm>
            <a:off x="457200" y="1314449"/>
            <a:ext cx="8229600" cy="230833"/>
          </a:xfrm>
          <a:prstGeom prst="rect">
            <a:avLst/>
          </a:prstGeom>
        </p:spPr>
        <p:txBody>
          <a:bodyPr>
            <a:normAutofit/>
          </a:bodyPr>
          <a:lstStyle>
            <a:lvl2pPr indent="302575"/>
            <a:lvl3pPr indent="605150"/>
            <a:lvl4pPr indent="907724"/>
            <a:lvl5pPr indent="1210299"/>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69970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10" name="bg object 16"/>
          <p:cNvSpPr/>
          <p:nvPr/>
        </p:nvSpPr>
        <p:spPr>
          <a:xfrm>
            <a:off x="0" y="0"/>
            <a:ext cx="2403566" cy="5715001"/>
          </a:xfrm>
          <a:prstGeom prst="rect">
            <a:avLst/>
          </a:prstGeom>
          <a:solidFill>
            <a:srgbClr val="231F20">
              <a:alpha val="9999"/>
            </a:srgbClr>
          </a:solidFill>
          <a:ln w="12700">
            <a:miter lim="400000"/>
          </a:ln>
        </p:spPr>
        <p:txBody>
          <a:bodyPr lIns="34289" rIns="34289"/>
          <a:lstStyle/>
          <a:p>
            <a:endParaRPr sz="1350"/>
          </a:p>
        </p:txBody>
      </p:sp>
      <p:pic>
        <p:nvPicPr>
          <p:cNvPr id="111" name="bg object 17" descr="bg object 17"/>
          <p:cNvPicPr>
            <a:picLocks noChangeAspect="1"/>
          </p:cNvPicPr>
          <p:nvPr/>
        </p:nvPicPr>
        <p:blipFill>
          <a:blip r:embed="rId2"/>
          <a:stretch>
            <a:fillRect/>
          </a:stretch>
        </p:blipFill>
        <p:spPr>
          <a:xfrm>
            <a:off x="143691" y="134471"/>
            <a:ext cx="2116184" cy="599599"/>
          </a:xfrm>
          <a:prstGeom prst="rect">
            <a:avLst/>
          </a:prstGeom>
          <a:ln w="12700">
            <a:miter lim="400000"/>
          </a:ln>
        </p:spPr>
      </p:pic>
      <p:sp>
        <p:nvSpPr>
          <p:cNvPr id="112" name="bg object 18"/>
          <p:cNvSpPr/>
          <p:nvPr/>
        </p:nvSpPr>
        <p:spPr>
          <a:xfrm>
            <a:off x="327360" y="2012053"/>
            <a:ext cx="2172073" cy="696352"/>
          </a:xfrm>
          <a:prstGeom prst="rect">
            <a:avLst/>
          </a:prstGeom>
          <a:solidFill>
            <a:srgbClr val="FFFFFF"/>
          </a:solidFill>
          <a:ln w="12700">
            <a:miter lim="400000"/>
          </a:ln>
        </p:spPr>
        <p:txBody>
          <a:bodyPr lIns="34289" rIns="34289"/>
          <a:lstStyle/>
          <a:p>
            <a:endParaRPr sz="1350"/>
          </a:p>
        </p:txBody>
      </p:sp>
      <p:sp>
        <p:nvSpPr>
          <p:cNvPr id="113" name="bg object 19"/>
          <p:cNvSpPr/>
          <p:nvPr/>
        </p:nvSpPr>
        <p:spPr>
          <a:xfrm>
            <a:off x="327360" y="3084933"/>
            <a:ext cx="2172073" cy="445098"/>
          </a:xfrm>
          <a:prstGeom prst="rect">
            <a:avLst/>
          </a:prstGeom>
          <a:solidFill>
            <a:srgbClr val="FFFFFF"/>
          </a:solidFill>
          <a:ln w="12700">
            <a:miter lim="400000"/>
          </a:ln>
        </p:spPr>
        <p:txBody>
          <a:bodyPr lIns="34289" rIns="34289"/>
          <a:lstStyle/>
          <a:p>
            <a:endParaRPr sz="1350"/>
          </a:p>
        </p:txBody>
      </p:sp>
      <p:sp>
        <p:nvSpPr>
          <p:cNvPr id="114" name="bg object 20"/>
          <p:cNvSpPr/>
          <p:nvPr/>
        </p:nvSpPr>
        <p:spPr>
          <a:xfrm>
            <a:off x="327360" y="4058855"/>
            <a:ext cx="2172073" cy="528844"/>
          </a:xfrm>
          <a:prstGeom prst="rect">
            <a:avLst/>
          </a:prstGeom>
          <a:solidFill>
            <a:srgbClr val="FFFFFF"/>
          </a:solidFill>
          <a:ln w="12700">
            <a:miter lim="400000"/>
          </a:ln>
        </p:spPr>
        <p:txBody>
          <a:bodyPr lIns="34289" rIns="34289"/>
          <a:lstStyle/>
          <a:p>
            <a:endParaRPr sz="1350"/>
          </a:p>
        </p:txBody>
      </p:sp>
      <p:sp>
        <p:nvSpPr>
          <p:cNvPr id="115" name="bg object 21"/>
          <p:cNvSpPr/>
          <p:nvPr/>
        </p:nvSpPr>
        <p:spPr>
          <a:xfrm>
            <a:off x="327360" y="4949021"/>
            <a:ext cx="2172073" cy="528844"/>
          </a:xfrm>
          <a:prstGeom prst="rect">
            <a:avLst/>
          </a:prstGeom>
          <a:solidFill>
            <a:srgbClr val="FFFFFF"/>
          </a:solidFill>
          <a:ln w="12700">
            <a:miter lim="400000"/>
          </a:ln>
        </p:spPr>
        <p:txBody>
          <a:bodyPr lIns="34289" rIns="34289"/>
          <a:lstStyle/>
          <a:p>
            <a:endParaRPr sz="1350"/>
          </a:p>
        </p:txBody>
      </p:sp>
      <p:sp>
        <p:nvSpPr>
          <p:cNvPr id="116" name="Title Text"/>
          <p:cNvSpPr txBox="1">
            <a:spLocks noGrp="1"/>
          </p:cNvSpPr>
          <p:nvPr>
            <p:ph type="title"/>
          </p:nvPr>
        </p:nvSpPr>
        <p:spPr>
          <a:xfrm>
            <a:off x="457200" y="228600"/>
            <a:ext cx="8229600" cy="230833"/>
          </a:xfrm>
          <a:prstGeom prst="rect">
            <a:avLst/>
          </a:prstGeom>
        </p:spPr>
        <p:txBody>
          <a:bodyPr>
            <a:normAutofit/>
          </a:bodyPr>
          <a:lstStyle>
            <a:lvl1pPr>
              <a:defRPr sz="1350" b="0">
                <a:latin typeface="Calibri"/>
                <a:ea typeface="Calibri"/>
                <a:cs typeface="Calibri"/>
                <a:sym typeface="Calibri"/>
              </a:defRPr>
            </a:lvl1pPr>
          </a:lstStyle>
          <a:p>
            <a:r>
              <a:t>Title Text</a:t>
            </a:r>
          </a:p>
        </p:txBody>
      </p:sp>
      <p:sp>
        <p:nvSpPr>
          <p:cNvPr id="117" name="Body Level One…"/>
          <p:cNvSpPr txBox="1">
            <a:spLocks noGrp="1"/>
          </p:cNvSpPr>
          <p:nvPr>
            <p:ph type="body" sz="quarter" idx="1"/>
          </p:nvPr>
        </p:nvSpPr>
        <p:spPr>
          <a:xfrm>
            <a:off x="457200" y="1314449"/>
            <a:ext cx="3977641" cy="230833"/>
          </a:xfrm>
          <a:prstGeom prst="rect">
            <a:avLst/>
          </a:prstGeom>
        </p:spPr>
        <p:txBody>
          <a:bodyPr>
            <a:normAutofit/>
          </a:bodyPr>
          <a:lstStyle>
            <a:lvl2pPr indent="302575"/>
            <a:lvl3pPr indent="605150"/>
            <a:lvl4pPr indent="907724"/>
            <a:lvl5pPr indent="1210299"/>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310350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125" name="bg object 16"/>
          <p:cNvSpPr/>
          <p:nvPr/>
        </p:nvSpPr>
        <p:spPr>
          <a:xfrm>
            <a:off x="0" y="0"/>
            <a:ext cx="2403566" cy="5715001"/>
          </a:xfrm>
          <a:prstGeom prst="rect">
            <a:avLst/>
          </a:prstGeom>
          <a:solidFill>
            <a:srgbClr val="231F20">
              <a:alpha val="9999"/>
            </a:srgbClr>
          </a:solidFill>
          <a:ln w="12700">
            <a:miter lim="400000"/>
          </a:ln>
        </p:spPr>
        <p:txBody>
          <a:bodyPr lIns="34289" rIns="34289"/>
          <a:lstStyle/>
          <a:p>
            <a:endParaRPr sz="1350"/>
          </a:p>
        </p:txBody>
      </p:sp>
      <p:pic>
        <p:nvPicPr>
          <p:cNvPr id="126" name="bg object 17" descr="bg object 17"/>
          <p:cNvPicPr>
            <a:picLocks noChangeAspect="1"/>
          </p:cNvPicPr>
          <p:nvPr/>
        </p:nvPicPr>
        <p:blipFill>
          <a:blip r:embed="rId2"/>
          <a:stretch>
            <a:fillRect/>
          </a:stretch>
        </p:blipFill>
        <p:spPr>
          <a:xfrm>
            <a:off x="143691" y="134471"/>
            <a:ext cx="2116184" cy="599599"/>
          </a:xfrm>
          <a:prstGeom prst="rect">
            <a:avLst/>
          </a:prstGeom>
          <a:ln w="12700">
            <a:miter lim="400000"/>
          </a:ln>
        </p:spPr>
      </p:pic>
      <p:sp>
        <p:nvSpPr>
          <p:cNvPr id="127" name="bg object 18"/>
          <p:cNvSpPr/>
          <p:nvPr/>
        </p:nvSpPr>
        <p:spPr>
          <a:xfrm>
            <a:off x="327360" y="2012053"/>
            <a:ext cx="2172073" cy="696352"/>
          </a:xfrm>
          <a:prstGeom prst="rect">
            <a:avLst/>
          </a:prstGeom>
          <a:solidFill>
            <a:srgbClr val="FFFFFF"/>
          </a:solidFill>
          <a:ln w="12700">
            <a:miter lim="400000"/>
          </a:ln>
        </p:spPr>
        <p:txBody>
          <a:bodyPr lIns="34289" rIns="34289"/>
          <a:lstStyle/>
          <a:p>
            <a:endParaRPr sz="1350"/>
          </a:p>
        </p:txBody>
      </p:sp>
      <p:sp>
        <p:nvSpPr>
          <p:cNvPr id="128" name="bg object 19"/>
          <p:cNvSpPr/>
          <p:nvPr/>
        </p:nvSpPr>
        <p:spPr>
          <a:xfrm>
            <a:off x="327360" y="3084933"/>
            <a:ext cx="2172073" cy="445098"/>
          </a:xfrm>
          <a:prstGeom prst="rect">
            <a:avLst/>
          </a:prstGeom>
          <a:solidFill>
            <a:srgbClr val="FFFFFF"/>
          </a:solidFill>
          <a:ln w="12700">
            <a:miter lim="400000"/>
          </a:ln>
        </p:spPr>
        <p:txBody>
          <a:bodyPr lIns="34289" rIns="34289"/>
          <a:lstStyle/>
          <a:p>
            <a:endParaRPr sz="1350"/>
          </a:p>
        </p:txBody>
      </p:sp>
      <p:sp>
        <p:nvSpPr>
          <p:cNvPr id="129" name="bg object 20"/>
          <p:cNvSpPr/>
          <p:nvPr/>
        </p:nvSpPr>
        <p:spPr>
          <a:xfrm>
            <a:off x="327360" y="4058855"/>
            <a:ext cx="2172073" cy="528844"/>
          </a:xfrm>
          <a:prstGeom prst="rect">
            <a:avLst/>
          </a:prstGeom>
          <a:solidFill>
            <a:srgbClr val="FFFFFF"/>
          </a:solidFill>
          <a:ln w="12700">
            <a:miter lim="400000"/>
          </a:ln>
        </p:spPr>
        <p:txBody>
          <a:bodyPr lIns="34289" rIns="34289"/>
          <a:lstStyle/>
          <a:p>
            <a:endParaRPr sz="1350"/>
          </a:p>
        </p:txBody>
      </p:sp>
      <p:sp>
        <p:nvSpPr>
          <p:cNvPr id="130" name="bg object 21"/>
          <p:cNvSpPr/>
          <p:nvPr/>
        </p:nvSpPr>
        <p:spPr>
          <a:xfrm>
            <a:off x="327360" y="4949021"/>
            <a:ext cx="2172073" cy="528844"/>
          </a:xfrm>
          <a:prstGeom prst="rect">
            <a:avLst/>
          </a:prstGeom>
          <a:solidFill>
            <a:srgbClr val="FFFFFF"/>
          </a:solidFill>
          <a:ln w="12700">
            <a:miter lim="400000"/>
          </a:ln>
        </p:spPr>
        <p:txBody>
          <a:bodyPr lIns="34289" rIns="34289"/>
          <a:lstStyle/>
          <a:p>
            <a:endParaRPr sz="1350"/>
          </a:p>
        </p:txBody>
      </p:sp>
      <p:sp>
        <p:nvSpPr>
          <p:cNvPr id="131" name="Title Text"/>
          <p:cNvSpPr txBox="1">
            <a:spLocks noGrp="1"/>
          </p:cNvSpPr>
          <p:nvPr>
            <p:ph type="title"/>
          </p:nvPr>
        </p:nvSpPr>
        <p:spPr>
          <a:xfrm>
            <a:off x="457200" y="228600"/>
            <a:ext cx="8229600" cy="230833"/>
          </a:xfrm>
          <a:prstGeom prst="rect">
            <a:avLst/>
          </a:prstGeom>
        </p:spPr>
        <p:txBody>
          <a:bodyPr>
            <a:normAutofit/>
          </a:bodyPr>
          <a:lstStyle>
            <a:lvl1pPr>
              <a:defRPr sz="1350" b="0">
                <a:latin typeface="Calibri"/>
                <a:ea typeface="Calibri"/>
                <a:cs typeface="Calibri"/>
                <a:sym typeface="Calibri"/>
              </a:defRPr>
            </a:lvl1pPr>
          </a:lstStyle>
          <a:p>
            <a:r>
              <a:t>Title Text</a:t>
            </a:r>
          </a:p>
        </p:txBody>
      </p:sp>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11135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39" name="bg object 16"/>
          <p:cNvSpPr/>
          <p:nvPr/>
        </p:nvSpPr>
        <p:spPr>
          <a:xfrm>
            <a:off x="0" y="0"/>
            <a:ext cx="2403566" cy="5715001"/>
          </a:xfrm>
          <a:prstGeom prst="rect">
            <a:avLst/>
          </a:prstGeom>
          <a:solidFill>
            <a:srgbClr val="231F20">
              <a:alpha val="9999"/>
            </a:srgbClr>
          </a:solidFill>
          <a:ln w="12700">
            <a:miter lim="400000"/>
          </a:ln>
        </p:spPr>
        <p:txBody>
          <a:bodyPr lIns="34289" rIns="34289"/>
          <a:lstStyle/>
          <a:p>
            <a:endParaRPr sz="1350"/>
          </a:p>
        </p:txBody>
      </p:sp>
      <p:pic>
        <p:nvPicPr>
          <p:cNvPr id="140" name="bg object 17" descr="bg object 17"/>
          <p:cNvPicPr>
            <a:picLocks noChangeAspect="1"/>
          </p:cNvPicPr>
          <p:nvPr/>
        </p:nvPicPr>
        <p:blipFill>
          <a:blip r:embed="rId2"/>
          <a:stretch>
            <a:fillRect/>
          </a:stretch>
        </p:blipFill>
        <p:spPr>
          <a:xfrm>
            <a:off x="143691" y="134471"/>
            <a:ext cx="2116184" cy="599599"/>
          </a:xfrm>
          <a:prstGeom prst="rect">
            <a:avLst/>
          </a:prstGeom>
          <a:ln w="12700">
            <a:miter lim="400000"/>
          </a:ln>
        </p:spPr>
      </p:pic>
      <p:sp>
        <p:nvSpPr>
          <p:cNvPr id="141" name="bg object 18"/>
          <p:cNvSpPr/>
          <p:nvPr/>
        </p:nvSpPr>
        <p:spPr>
          <a:xfrm>
            <a:off x="327360" y="2012053"/>
            <a:ext cx="2172073" cy="696352"/>
          </a:xfrm>
          <a:prstGeom prst="rect">
            <a:avLst/>
          </a:prstGeom>
          <a:solidFill>
            <a:srgbClr val="FFFFFF"/>
          </a:solidFill>
          <a:ln w="12700">
            <a:miter lim="400000"/>
          </a:ln>
        </p:spPr>
        <p:txBody>
          <a:bodyPr lIns="34289" rIns="34289"/>
          <a:lstStyle/>
          <a:p>
            <a:endParaRPr sz="1350"/>
          </a:p>
        </p:txBody>
      </p:sp>
      <p:sp>
        <p:nvSpPr>
          <p:cNvPr id="142" name="bg object 19"/>
          <p:cNvSpPr/>
          <p:nvPr/>
        </p:nvSpPr>
        <p:spPr>
          <a:xfrm>
            <a:off x="327360" y="3084933"/>
            <a:ext cx="2172073" cy="445098"/>
          </a:xfrm>
          <a:prstGeom prst="rect">
            <a:avLst/>
          </a:prstGeom>
          <a:solidFill>
            <a:srgbClr val="FFFFFF"/>
          </a:solidFill>
          <a:ln w="12700">
            <a:miter lim="400000"/>
          </a:ln>
        </p:spPr>
        <p:txBody>
          <a:bodyPr lIns="34289" rIns="34289"/>
          <a:lstStyle/>
          <a:p>
            <a:endParaRPr sz="1350"/>
          </a:p>
        </p:txBody>
      </p:sp>
      <p:sp>
        <p:nvSpPr>
          <p:cNvPr id="143" name="bg object 20"/>
          <p:cNvSpPr/>
          <p:nvPr/>
        </p:nvSpPr>
        <p:spPr>
          <a:xfrm>
            <a:off x="327360" y="4058855"/>
            <a:ext cx="2172073" cy="528844"/>
          </a:xfrm>
          <a:prstGeom prst="rect">
            <a:avLst/>
          </a:prstGeom>
          <a:solidFill>
            <a:srgbClr val="FFFFFF"/>
          </a:solidFill>
          <a:ln w="12700">
            <a:miter lim="400000"/>
          </a:ln>
        </p:spPr>
        <p:txBody>
          <a:bodyPr lIns="34289" rIns="34289"/>
          <a:lstStyle/>
          <a:p>
            <a:endParaRPr sz="1350"/>
          </a:p>
        </p:txBody>
      </p:sp>
      <p:sp>
        <p:nvSpPr>
          <p:cNvPr id="144" name="bg object 21"/>
          <p:cNvSpPr/>
          <p:nvPr/>
        </p:nvSpPr>
        <p:spPr>
          <a:xfrm>
            <a:off x="327360" y="4949021"/>
            <a:ext cx="2172073" cy="528844"/>
          </a:xfrm>
          <a:prstGeom prst="rect">
            <a:avLst/>
          </a:prstGeom>
          <a:solidFill>
            <a:srgbClr val="FFFFFF"/>
          </a:solidFill>
          <a:ln w="12700">
            <a:miter lim="400000"/>
          </a:ln>
        </p:spPr>
        <p:txBody>
          <a:bodyPr lIns="34289" rIns="34289"/>
          <a:lstStyle/>
          <a:p>
            <a:endParaRPr sz="1350"/>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408973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Slide">
    <p:spTree>
      <p:nvGrpSpPr>
        <p:cNvPr id="1" name=""/>
        <p:cNvGrpSpPr/>
        <p:nvPr/>
      </p:nvGrpSpPr>
      <p:grpSpPr>
        <a:xfrm>
          <a:off x="0" y="0"/>
          <a:ext cx="0" cy="0"/>
          <a:chOff x="0" y="0"/>
          <a:chExt cx="0" cy="0"/>
        </a:xfrm>
      </p:grpSpPr>
      <p:sp>
        <p:nvSpPr>
          <p:cNvPr id="152" name="Slide Number"/>
          <p:cNvSpPr txBox="1">
            <a:spLocks noGrp="1"/>
          </p:cNvSpPr>
          <p:nvPr>
            <p:ph type="sldNum" sz="quarter" idx="2"/>
          </p:nvPr>
        </p:nvSpPr>
        <p:spPr>
          <a:xfrm>
            <a:off x="8349247" y="383071"/>
            <a:ext cx="224444" cy="126958"/>
          </a:xfrm>
          <a:prstGeom prst="rect">
            <a:avLst/>
          </a:prstGeom>
          <a:ln>
            <a:solidFill>
              <a:srgbClr val="4B5050"/>
            </a:solidFill>
            <a:miter lim="800000"/>
          </a:ln>
        </p:spPr>
        <p:txBody>
          <a:bodyPr wrap="square" anchor="ctr"/>
          <a:lstStyle>
            <a:lvl1pPr algn="ctr" defTabSz="685662">
              <a:defRPr sz="825" spc="113">
                <a:solidFill>
                  <a:srgbClr val="4B5050"/>
                </a:solidFill>
                <a:latin typeface="Poppins"/>
                <a:ea typeface="Poppins"/>
                <a:cs typeface="Poppins"/>
                <a:sym typeface="Poppins"/>
              </a:defRPr>
            </a:lvl1pPr>
          </a:lstStyle>
          <a:p>
            <a:fld id="{86CB4B4D-7CA3-9044-876B-883B54F8677D}" type="slidenum">
              <a:t>‹#›</a:t>
            </a:fld>
            <a:endParaRPr/>
          </a:p>
        </p:txBody>
      </p:sp>
    </p:spTree>
    <p:extLst>
      <p:ext uri="{BB962C8B-B14F-4D97-AF65-F5344CB8AC3E}">
        <p14:creationId xmlns:p14="http://schemas.microsoft.com/office/powerpoint/2010/main" val="270099230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E01F-C750-A098-9BB6-7A199E91204B}"/>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51CB006-387E-32F7-77E9-74C10C4D719C}"/>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65F908-8BDF-4187-B3E3-5F4853D4CF6D}"/>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5" name="Footer Placeholder 4">
            <a:extLst>
              <a:ext uri="{FF2B5EF4-FFF2-40B4-BE49-F238E27FC236}">
                <a16:creationId xmlns:a16="http://schemas.microsoft.com/office/drawing/2014/main" id="{294F6C99-4F17-1239-28F0-D42D0284D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40E4D-60FC-CDD0-3336-1EACC8BAA7EC}"/>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19007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AEF7-1E57-A47C-925D-2440548DB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925DF-E007-9811-9AEA-283E5A92C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274A8-9E93-0D6B-4E92-1AC5256841B8}"/>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5" name="Footer Placeholder 4">
            <a:extLst>
              <a:ext uri="{FF2B5EF4-FFF2-40B4-BE49-F238E27FC236}">
                <a16:creationId xmlns:a16="http://schemas.microsoft.com/office/drawing/2014/main" id="{6D1BF1B5-2956-3061-C7D3-1EA32D24D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08430-60CF-FBFD-2612-4FC5D480D4DC}"/>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160243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a:spLocks noGrp="1"/>
          </p:cNvSpPr>
          <p:nvPr>
            <p:ph type="ctrTitle" hasCustomPrompt="1"/>
          </p:nvPr>
        </p:nvSpPr>
        <p:spPr>
          <a:xfrm>
            <a:off x="1143000" y="793230"/>
            <a:ext cx="6858000" cy="2154836"/>
          </a:xfrm>
        </p:spPr>
        <p:txBody>
          <a:bodyPr anchor="b"/>
          <a:lstStyle>
            <a:lvl1pPr algn="ctr">
              <a:defRPr sz="4500">
                <a:solidFill>
                  <a:schemeClr val="accent5"/>
                </a:solidFill>
              </a:defRPr>
            </a:lvl1pPr>
          </a:lstStyle>
          <a:p>
            <a:r>
              <a:rPr lang="en-US" dirty="0"/>
              <a:t>CLICK TO EDIT MASTER TITLE STYLE</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147281" y="3688563"/>
            <a:ext cx="850657" cy="1287780"/>
          </a:xfrm>
          <a:prstGeom prst="rect">
            <a:avLst/>
          </a:prstGeom>
        </p:spPr>
      </p:pic>
      <p:sp>
        <p:nvSpPr>
          <p:cNvPr id="3" name="Slide Number Placeholder 2"/>
          <p:cNvSpPr>
            <a:spLocks noGrp="1"/>
          </p:cNvSpPr>
          <p:nvPr>
            <p:ph type="sldNum" sz="quarter" idx="10"/>
          </p:nvPr>
        </p:nvSpPr>
        <p:spPr/>
        <p:txBody>
          <a:bodyPr/>
          <a:lstStyle/>
          <a:p>
            <a:fld id="{4C26DA26-E55F-4906-B916-7540F2FA84EA}" type="slidenum">
              <a:rPr lang="en-US" smtClean="0"/>
              <a:pPr/>
              <a:t>‹#›</a:t>
            </a:fld>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77714"/>
          <a:stretch/>
        </p:blipFill>
        <p:spPr>
          <a:xfrm>
            <a:off x="3950704" y="3644053"/>
            <a:ext cx="1237674" cy="125560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0E69-3747-0B11-0D39-A096E97CEC99}"/>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11A4B03-1AD5-1D07-84CA-3A683C9A7574}"/>
              </a:ext>
            </a:extLst>
          </p:cNvPr>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25E1C-56BD-E3BA-A75E-4F0DFEC69904}"/>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5" name="Footer Placeholder 4">
            <a:extLst>
              <a:ext uri="{FF2B5EF4-FFF2-40B4-BE49-F238E27FC236}">
                <a16:creationId xmlns:a16="http://schemas.microsoft.com/office/drawing/2014/main" id="{24F26646-55CF-1ADF-399C-2DA1C2D66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37CD9-086A-A52E-C3FF-19AD3559D16D}"/>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66573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BFD-E49C-5CD3-A31E-0D432E0BA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C8A43-FDAD-6D51-9783-13001D931539}"/>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D9B99-509B-6883-7972-CF90590F81C4}"/>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6DD8E-6D01-F204-5C56-4D54803F358B}"/>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6" name="Footer Placeholder 5">
            <a:extLst>
              <a:ext uri="{FF2B5EF4-FFF2-40B4-BE49-F238E27FC236}">
                <a16:creationId xmlns:a16="http://schemas.microsoft.com/office/drawing/2014/main" id="{2135484D-78D2-FA06-13CF-41359FB64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71EF3-8BCD-42DD-AEDF-B93C53196434}"/>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3979294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E16-9AC4-D63B-C391-2BAA583076B5}"/>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E08CD-AD80-B8A1-3774-C1D9FCA056F3}"/>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04230-9D2B-0CE6-37A9-B46470985641}"/>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3654A-B90D-AC21-CCA7-2C4747041A65}"/>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F1E26-A9B6-2F08-B707-D8E7631C32A4}"/>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9C373-6E99-AAF8-788D-F1A200E7DCE4}"/>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8" name="Footer Placeholder 7">
            <a:extLst>
              <a:ext uri="{FF2B5EF4-FFF2-40B4-BE49-F238E27FC236}">
                <a16:creationId xmlns:a16="http://schemas.microsoft.com/office/drawing/2014/main" id="{99349AB7-9EF0-4F87-C3B3-F46EA447FB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26494E-5E60-F402-77AE-E5FE794D2167}"/>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182472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1BC6-B741-BC78-B279-30B79BF0F7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034B2-1143-3CC3-62BA-DEE8942641D7}"/>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4" name="Footer Placeholder 3">
            <a:extLst>
              <a:ext uri="{FF2B5EF4-FFF2-40B4-BE49-F238E27FC236}">
                <a16:creationId xmlns:a16="http://schemas.microsoft.com/office/drawing/2014/main" id="{77AC1D05-F9FB-4044-3304-1782F0D56C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F27176-7BEA-2D4F-FE16-208E689718B5}"/>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3545220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85CFC-8B58-D21F-B2AD-DB4765256119}"/>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3" name="Footer Placeholder 2">
            <a:extLst>
              <a:ext uri="{FF2B5EF4-FFF2-40B4-BE49-F238E27FC236}">
                <a16:creationId xmlns:a16="http://schemas.microsoft.com/office/drawing/2014/main" id="{475D5A43-350D-0026-F5B6-2F0D3E317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14205-9282-99DB-0C8A-3A681C75BDCE}"/>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3464029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4954-498D-C209-3D8F-5A9E603CBD54}"/>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C19739E-C1DC-D988-F1F9-0ED602D1810A}"/>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52347C-A2A7-FDF5-3E9C-5D4B075F7296}"/>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ACD81B-342F-2F84-43F4-8DE602235BD1}"/>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6" name="Footer Placeholder 5">
            <a:extLst>
              <a:ext uri="{FF2B5EF4-FFF2-40B4-BE49-F238E27FC236}">
                <a16:creationId xmlns:a16="http://schemas.microsoft.com/office/drawing/2014/main" id="{A4574DF8-037E-3AF8-A24B-FC7877840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9F9D1-9EED-C9F4-690F-E7596C87C01B}"/>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4165354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EDD4-387C-524B-D43B-9229EA150CEE}"/>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0971778-FE6F-F021-0A2E-8B8456E09921}"/>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7F47747-7D48-A037-8B11-AB1138A216DA}"/>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63608A-4E66-6505-C9F1-55B64792D4FD}"/>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6" name="Footer Placeholder 5">
            <a:extLst>
              <a:ext uri="{FF2B5EF4-FFF2-40B4-BE49-F238E27FC236}">
                <a16:creationId xmlns:a16="http://schemas.microsoft.com/office/drawing/2014/main" id="{68845148-A9CD-AE34-CE08-F403544BE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0FACB-A772-CCA8-9600-616AEB72BA1D}"/>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4227353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27CB-DA1A-5AD9-9161-1B6EF3A737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C85A6B-9170-E802-7658-82AA57D93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6124C-C359-650E-E34D-811E2E693999}"/>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5" name="Footer Placeholder 4">
            <a:extLst>
              <a:ext uri="{FF2B5EF4-FFF2-40B4-BE49-F238E27FC236}">
                <a16:creationId xmlns:a16="http://schemas.microsoft.com/office/drawing/2014/main" id="{5FE14874-2772-FDCD-BA8A-AF118CD95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CB87D-7E7F-3D99-B97F-451618180583}"/>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3312509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CF991-831F-B1FC-0245-EB13B3F5A30A}"/>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314E4-B0B4-9F4F-B57A-1E889785A664}"/>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68699-2834-60C4-5742-C8A294A16B50}"/>
              </a:ext>
            </a:extLst>
          </p:cNvPr>
          <p:cNvSpPr>
            <a:spLocks noGrp="1"/>
          </p:cNvSpPr>
          <p:nvPr>
            <p:ph type="dt" sz="half" idx="10"/>
          </p:nvPr>
        </p:nvSpPr>
        <p:spPr/>
        <p:txBody>
          <a:bodyPr/>
          <a:lstStyle/>
          <a:p>
            <a:fld id="{538CE72A-172C-42F8-9FB6-AA41FD8BCBFA}" type="datetimeFigureOut">
              <a:rPr lang="en-US" smtClean="0"/>
              <a:t>7/18/2024</a:t>
            </a:fld>
            <a:endParaRPr lang="en-US"/>
          </a:p>
        </p:txBody>
      </p:sp>
      <p:sp>
        <p:nvSpPr>
          <p:cNvPr id="5" name="Footer Placeholder 4">
            <a:extLst>
              <a:ext uri="{FF2B5EF4-FFF2-40B4-BE49-F238E27FC236}">
                <a16:creationId xmlns:a16="http://schemas.microsoft.com/office/drawing/2014/main" id="{6A9FCF67-883F-7D47-3AB0-BBE8E0A12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5B6E1-6BC4-154F-6572-E707AF7C04E6}"/>
              </a:ext>
            </a:extLst>
          </p:cNvPr>
          <p:cNvSpPr>
            <a:spLocks noGrp="1"/>
          </p:cNvSpPr>
          <p:nvPr>
            <p:ph type="sldNum" sz="quarter" idx="12"/>
          </p:nvPr>
        </p:nvSpPr>
        <p:spPr/>
        <p:txBody>
          <a:bodyPr/>
          <a:lstStyle/>
          <a:p>
            <a:fld id="{AE18C0EE-9A83-4995-9ECA-3E25B1D8E328}" type="slidenum">
              <a:rPr lang="en-US" smtClean="0"/>
              <a:t>‹#›</a:t>
            </a:fld>
            <a:endParaRPr lang="en-US"/>
          </a:p>
        </p:txBody>
      </p:sp>
    </p:spTree>
    <p:extLst>
      <p:ext uri="{BB962C8B-B14F-4D97-AF65-F5344CB8AC3E}">
        <p14:creationId xmlns:p14="http://schemas.microsoft.com/office/powerpoint/2010/main" val="4128128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36" name="bg object 16" descr="bg object 16"/>
          <p:cNvPicPr>
            <a:picLocks noChangeAspect="1"/>
          </p:cNvPicPr>
          <p:nvPr/>
        </p:nvPicPr>
        <p:blipFill>
          <a:blip r:embed="rId2"/>
          <a:stretch>
            <a:fillRect/>
          </a:stretch>
        </p:blipFill>
        <p:spPr>
          <a:xfrm>
            <a:off x="4508766" y="54569"/>
            <a:ext cx="115019" cy="50407"/>
          </a:xfrm>
          <a:prstGeom prst="rect">
            <a:avLst/>
          </a:prstGeom>
          <a:ln w="12700">
            <a:miter lim="400000"/>
          </a:ln>
        </p:spPr>
      </p:pic>
      <p:sp>
        <p:nvSpPr>
          <p:cNvPr id="37" name="bg object 17"/>
          <p:cNvSpPr/>
          <p:nvPr/>
        </p:nvSpPr>
        <p:spPr>
          <a:xfrm>
            <a:off x="-1" y="-1"/>
            <a:ext cx="9144000" cy="73662"/>
          </a:xfrm>
          <a:prstGeom prst="rect">
            <a:avLst/>
          </a:prstGeom>
          <a:solidFill>
            <a:srgbClr val="0089AF"/>
          </a:solidFill>
          <a:ln w="12700">
            <a:miter lim="400000"/>
          </a:ln>
        </p:spPr>
        <p:txBody>
          <a:bodyPr lIns="34289" rIns="34289"/>
          <a:lstStyle/>
          <a:p>
            <a:endParaRPr sz="1350"/>
          </a:p>
        </p:txBody>
      </p:sp>
      <p:pic>
        <p:nvPicPr>
          <p:cNvPr id="38" name="bg object 18" descr="bg object 18"/>
          <p:cNvPicPr>
            <a:picLocks noChangeAspect="1"/>
          </p:cNvPicPr>
          <p:nvPr/>
        </p:nvPicPr>
        <p:blipFill>
          <a:blip r:embed="rId3"/>
          <a:stretch>
            <a:fillRect/>
          </a:stretch>
        </p:blipFill>
        <p:spPr>
          <a:xfrm>
            <a:off x="899240" y="1280097"/>
            <a:ext cx="19022" cy="21299"/>
          </a:xfrm>
          <a:prstGeom prst="rect">
            <a:avLst/>
          </a:prstGeom>
          <a:ln w="12700">
            <a:miter lim="400000"/>
          </a:ln>
        </p:spPr>
      </p:pic>
      <p:sp>
        <p:nvSpPr>
          <p:cNvPr id="39" name="Title Text"/>
          <p:cNvSpPr txBox="1">
            <a:spLocks noGrp="1"/>
          </p:cNvSpPr>
          <p:nvPr>
            <p:ph type="title"/>
          </p:nvPr>
        </p:nvSpPr>
        <p:spPr>
          <a:xfrm>
            <a:off x="2925248" y="254103"/>
            <a:ext cx="3293505" cy="606954"/>
          </a:xfrm>
          <a:prstGeom prst="rect">
            <a:avLst/>
          </a:prstGeom>
        </p:spPr>
        <p:txBody>
          <a:bodyPr>
            <a:normAutofit/>
          </a:bodyPr>
          <a:lstStyle/>
          <a:p>
            <a:r>
              <a:t>Title Text</a:t>
            </a:r>
          </a:p>
        </p:txBody>
      </p:sp>
      <p:pic>
        <p:nvPicPr>
          <p:cNvPr id="40" name="NWN+Water+4c+hz-01-5.png" descr="NWN+Water+4c+hz-01-5.png"/>
          <p:cNvPicPr>
            <a:picLocks noChangeAspect="1"/>
          </p:cNvPicPr>
          <p:nvPr/>
        </p:nvPicPr>
        <p:blipFill>
          <a:blip r:embed="rId4"/>
          <a:stretch>
            <a:fillRect/>
          </a:stretch>
        </p:blipFill>
        <p:spPr>
          <a:xfrm>
            <a:off x="7528450" y="5121834"/>
            <a:ext cx="1495646" cy="564804"/>
          </a:xfrm>
          <a:prstGeom prst="rect">
            <a:avLst/>
          </a:prstGeom>
          <a:ln w="12700">
            <a:miter lim="400000"/>
          </a:ln>
        </p:spPr>
      </p:pic>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19168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0" y="1"/>
            <a:ext cx="9144000" cy="1408907"/>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userDrawn="1">
            <p:ph type="title" hasCustomPrompt="1"/>
          </p:nvPr>
        </p:nvSpPr>
        <p:spPr>
          <a:xfrm>
            <a:off x="457200" y="-1"/>
            <a:ext cx="8229600" cy="1408908"/>
          </a:xfrm>
        </p:spPr>
        <p:txBody>
          <a:bodyPr/>
          <a:lstStyle>
            <a:lvl1pPr>
              <a:defRPr>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57200" y="1521354"/>
            <a:ext cx="8229600" cy="3626116"/>
          </a:xfrm>
        </p:spPr>
        <p:txBody>
          <a:bodyPr/>
          <a:lstStyle>
            <a:lvl2pPr marL="235744" indent="-235744">
              <a:tabLst/>
              <a:defRPr/>
            </a:lvl2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0"/>
          </p:nvPr>
        </p:nvSpPr>
        <p:spPr/>
        <p:txBody>
          <a:bodyPr/>
          <a:lstStyle/>
          <a:p>
            <a:fld id="{4C26DA26-E55F-4906-B916-7540F2FA84EA}" type="slidenum">
              <a:rPr lang="en-US" smtClean="0"/>
              <a:pPr/>
              <a:t>‹#›</a:t>
            </a:fld>
            <a:endParaRPr lang="en-US" dirty="0"/>
          </a:p>
        </p:txBody>
      </p:sp>
      <p:cxnSp>
        <p:nvCxnSpPr>
          <p:cNvPr id="12" name="Straight Connector 11"/>
          <p:cNvCxnSpPr/>
          <p:nvPr userDrawn="1"/>
        </p:nvCxnSpPr>
        <p:spPr>
          <a:xfrm>
            <a:off x="0" y="1482463"/>
            <a:ext cx="9144000" cy="0"/>
          </a:xfrm>
          <a:prstGeom prst="line">
            <a:avLst/>
          </a:prstGeom>
          <a:ln w="38100">
            <a:solidFill>
              <a:srgbClr val="48C3E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426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408908"/>
          </a:xfrm>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57200" y="1521354"/>
            <a:ext cx="8229600" cy="3626116"/>
          </a:xfrm>
        </p:spPr>
        <p:txBody>
          <a:bodyPr/>
          <a:lstStyle>
            <a:lvl2pPr marL="235744" indent="-235744">
              <a:tabLst/>
              <a:defRPr/>
            </a:lvl2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p:txBody>
          <a:bodyPr/>
          <a:lstStyle/>
          <a:p>
            <a:fld id="{4C26DA26-E55F-4906-B916-7540F2FA84EA}" type="slidenum">
              <a:rPr lang="en-US" smtClean="0"/>
              <a:pPr/>
              <a:t>‹#›</a:t>
            </a:fld>
            <a:endParaRPr lang="en-US" dirty="0"/>
          </a:p>
        </p:txBody>
      </p:sp>
      <p:sp>
        <p:nvSpPr>
          <p:cNvPr id="5" name="Right Triangle 4"/>
          <p:cNvSpPr/>
          <p:nvPr userDrawn="1"/>
        </p:nvSpPr>
        <p:spPr>
          <a:xfrm rot="13500000">
            <a:off x="-352809" y="478833"/>
            <a:ext cx="695212" cy="6836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6795-5C84-C33D-F00F-B5BF11CAE43B}"/>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9A294E4-B9D4-B618-1B86-5C3D6E5C0746}"/>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7059EC3-8265-7D9E-5857-5A4275B67BB7}"/>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5" name="Footer Placeholder 4">
            <a:extLst>
              <a:ext uri="{FF2B5EF4-FFF2-40B4-BE49-F238E27FC236}">
                <a16:creationId xmlns:a16="http://schemas.microsoft.com/office/drawing/2014/main" id="{591C1C6E-3B9A-2531-518C-91754D6B8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44395-F7DD-B27F-6F8D-D0ED326B7F54}"/>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324070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73B4-4DBC-AAC2-1BB6-57590F326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E503B-6F36-79A6-BD05-C4D744A819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5A174-CCB0-5571-3DD6-8A6FCA050604}"/>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5" name="Footer Placeholder 4">
            <a:extLst>
              <a:ext uri="{FF2B5EF4-FFF2-40B4-BE49-F238E27FC236}">
                <a16:creationId xmlns:a16="http://schemas.microsoft.com/office/drawing/2014/main" id="{E21599B2-4D2D-8D37-7EDF-535199283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6417E-B483-64C8-4387-0C0661C53232}"/>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396720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06F5-AF53-5D1F-AED6-532CB7AC2B17}"/>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E12B0AB-E786-BC42-1246-162BE2B42FB9}"/>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8A83F6-C904-737F-E5FF-46F92BB09A14}"/>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5" name="Footer Placeholder 4">
            <a:extLst>
              <a:ext uri="{FF2B5EF4-FFF2-40B4-BE49-F238E27FC236}">
                <a16:creationId xmlns:a16="http://schemas.microsoft.com/office/drawing/2014/main" id="{016484AE-4128-31F8-17E3-F12EF88EE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BEA2C-86E8-7104-22F5-F9EF994EBF68}"/>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42687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5E0F-45D8-124B-6DE3-6F78FC45B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DB71E-BA41-2BFA-8375-A229390BB915}"/>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412A71-1EE7-947B-DB26-A80B0C88FA4A}"/>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DA767-7047-90D2-8164-5BEAB697B9CD}"/>
              </a:ext>
            </a:extLst>
          </p:cNvPr>
          <p:cNvSpPr>
            <a:spLocks noGrp="1"/>
          </p:cNvSpPr>
          <p:nvPr>
            <p:ph type="dt" sz="half" idx="10"/>
          </p:nvPr>
        </p:nvSpPr>
        <p:spPr/>
        <p:txBody>
          <a:bodyPr/>
          <a:lstStyle/>
          <a:p>
            <a:fld id="{114FCC1B-24E7-41DD-BCC9-FBEE72784A34}" type="datetimeFigureOut">
              <a:rPr lang="en-US" smtClean="0"/>
              <a:t>7/18/2024</a:t>
            </a:fld>
            <a:endParaRPr lang="en-US"/>
          </a:p>
        </p:txBody>
      </p:sp>
      <p:sp>
        <p:nvSpPr>
          <p:cNvPr id="6" name="Footer Placeholder 5">
            <a:extLst>
              <a:ext uri="{FF2B5EF4-FFF2-40B4-BE49-F238E27FC236}">
                <a16:creationId xmlns:a16="http://schemas.microsoft.com/office/drawing/2014/main" id="{65A4846F-334E-EDC6-D28E-E2EB1A3D3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A9B0B-7D8A-A44A-2A4F-4170C3575563}"/>
              </a:ext>
            </a:extLst>
          </p:cNvPr>
          <p:cNvSpPr>
            <a:spLocks noGrp="1"/>
          </p:cNvSpPr>
          <p:nvPr>
            <p:ph type="sldNum" sz="quarter" idx="12"/>
          </p:nvPr>
        </p:nvSpPr>
        <p:spPr/>
        <p:txBody>
          <a:bodyPr/>
          <a:lstStyle/>
          <a:p>
            <a:fld id="{A396E53B-DF66-44D3-9131-690C21A0458C}" type="slidenum">
              <a:rPr lang="en-US" smtClean="0"/>
              <a:t>‹#›</a:t>
            </a:fld>
            <a:endParaRPr lang="en-US"/>
          </a:p>
        </p:txBody>
      </p:sp>
    </p:spTree>
    <p:extLst>
      <p:ext uri="{BB962C8B-B14F-4D97-AF65-F5344CB8AC3E}">
        <p14:creationId xmlns:p14="http://schemas.microsoft.com/office/powerpoint/2010/main" val="582919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2"/>
            <a:ext cx="7886700" cy="110463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900">
                <a:solidFill>
                  <a:schemeClr val="tx1">
                    <a:tint val="75000"/>
                  </a:schemeClr>
                </a:solidFill>
              </a:defRPr>
            </a:lvl1pPr>
          </a:lstStyle>
          <a:p>
            <a:fld id="{4C26DA26-E55F-4906-B916-7540F2FA84EA}" type="slidenum">
              <a:rPr lang="en-US" smtClean="0"/>
              <a:pPr/>
              <a:t>‹#›</a:t>
            </a:fld>
            <a:endParaRPr lang="en-US" dirty="0"/>
          </a:p>
        </p:txBody>
      </p:sp>
    </p:spTree>
    <p:extLst>
      <p:ext uri="{BB962C8B-B14F-4D97-AF65-F5344CB8AC3E}">
        <p14:creationId xmlns:p14="http://schemas.microsoft.com/office/powerpoint/2010/main" val="70988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5" r:id="rId3"/>
    <p:sldLayoutId id="2147483696" r:id="rId4"/>
    <p:sldLayoutId id="2147483694" r:id="rId5"/>
  </p:sldLayoutIdLst>
  <p:hf hdr="0" ftr="0" dt="0"/>
  <p:txStyles>
    <p:titleStyle>
      <a:lvl1pPr algn="l" defTabSz="685800" rtl="0" eaLnBrk="1" latinLnBrk="0" hangingPunct="1">
        <a:lnSpc>
          <a:spcPct val="90000"/>
        </a:lnSpc>
        <a:spcBef>
          <a:spcPct val="0"/>
        </a:spcBef>
        <a:buNone/>
        <a:defRPr sz="4000" b="1" kern="1200">
          <a:solidFill>
            <a:schemeClr val="accent5"/>
          </a:solidFill>
          <a:latin typeface="+mn-lt"/>
          <a:ea typeface="Helvetica" charset="0"/>
          <a:cs typeface="Helvetica" charset="0"/>
        </a:defRPr>
      </a:lvl1pPr>
    </p:titleStyle>
    <p:bodyStyle>
      <a:lvl1pPr marL="0" indent="0" algn="l" defTabSz="685800" rtl="0" eaLnBrk="1" latinLnBrk="0" hangingPunct="1">
        <a:lnSpc>
          <a:spcPct val="90000"/>
        </a:lnSpc>
        <a:spcBef>
          <a:spcPts val="750"/>
        </a:spcBef>
        <a:buFontTx/>
        <a:buNone/>
        <a:defRPr sz="2400" kern="1200">
          <a:solidFill>
            <a:schemeClr val="tx1"/>
          </a:solidFill>
          <a:latin typeface="+mn-lt"/>
          <a:ea typeface="Helvetica" charset="0"/>
          <a:cs typeface="Helvetica" charset="0"/>
        </a:defRPr>
      </a:lvl1pPr>
      <a:lvl2pPr marL="308372" indent="-296466" algn="l" defTabSz="685800" rtl="0" eaLnBrk="1" latinLnBrk="0" hangingPunct="1">
        <a:lnSpc>
          <a:spcPct val="90000"/>
        </a:lnSpc>
        <a:spcBef>
          <a:spcPts val="375"/>
        </a:spcBef>
        <a:buClr>
          <a:srgbClr val="00BCE4"/>
        </a:buClr>
        <a:buSzPct val="120000"/>
        <a:buFont typeface="Arial" charset="0"/>
        <a:buChar char="•"/>
        <a:tabLst/>
        <a:defRPr sz="1800" kern="1200">
          <a:solidFill>
            <a:schemeClr val="tx1"/>
          </a:solidFill>
          <a:latin typeface="+mn-lt"/>
          <a:ea typeface="Helvetica" charset="0"/>
          <a:cs typeface="Helvetica" charset="0"/>
        </a:defRPr>
      </a:lvl2pPr>
      <a:lvl3pPr marL="604838" indent="-258366" algn="l" defTabSz="685800" rtl="0" eaLnBrk="1" latinLnBrk="0" hangingPunct="1">
        <a:lnSpc>
          <a:spcPct val="90000"/>
        </a:lnSpc>
        <a:spcBef>
          <a:spcPts val="375"/>
        </a:spcBef>
        <a:buClr>
          <a:srgbClr val="00BCE4"/>
        </a:buClr>
        <a:buSzPct val="120000"/>
        <a:buFont typeface="Wingdings" panose="05000000000000000000" pitchFamily="2" charset="2"/>
        <a:buChar char="§"/>
        <a:tabLst/>
        <a:defRPr sz="1400" kern="1200">
          <a:solidFill>
            <a:schemeClr val="tx1"/>
          </a:solidFill>
          <a:latin typeface="Helvetica" charset="0"/>
          <a:ea typeface="Helvetica" charset="0"/>
          <a:cs typeface="Helvetica" charset="0"/>
        </a:defRPr>
      </a:lvl3pPr>
      <a:lvl4pPr marL="604838" indent="-258366" algn="l" defTabSz="685800" rtl="0" eaLnBrk="1" latinLnBrk="0" hangingPunct="1">
        <a:lnSpc>
          <a:spcPct val="90000"/>
        </a:lnSpc>
        <a:spcBef>
          <a:spcPts val="375"/>
        </a:spcBef>
        <a:buClr>
          <a:srgbClr val="00BCE4"/>
        </a:buClr>
        <a:buSzPct val="120000"/>
        <a:buFont typeface="Arial" charset="0"/>
        <a:buChar char="•"/>
        <a:tabLst/>
        <a:defRPr sz="2100" kern="1200">
          <a:solidFill>
            <a:schemeClr val="tx1"/>
          </a:solidFill>
          <a:latin typeface="Helvetica" charset="0"/>
          <a:ea typeface="Helvetica" charset="0"/>
          <a:cs typeface="Helvetica" charset="0"/>
        </a:defRPr>
      </a:lvl4pPr>
      <a:lvl5pPr marL="604838" indent="-258366" algn="l" defTabSz="685800" rtl="0" eaLnBrk="1" latinLnBrk="0" hangingPunct="1">
        <a:lnSpc>
          <a:spcPct val="90000"/>
        </a:lnSpc>
        <a:spcBef>
          <a:spcPts val="375"/>
        </a:spcBef>
        <a:buClr>
          <a:srgbClr val="00BCE4"/>
        </a:buClr>
        <a:buSzPct val="120000"/>
        <a:buFont typeface="Arial" charset="0"/>
        <a:buChar char="•"/>
        <a:tabLst/>
        <a:defRPr sz="21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E7561-7318-36BC-6208-FEC2F551EFA6}"/>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172EE2-E9B0-C8D8-AEF7-8C900DE08FE7}"/>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7E16A-D2E6-CB93-DC25-1B1457A3A7F3}"/>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14FCC1B-24E7-41DD-BCC9-FBEE72784A34}" type="datetimeFigureOut">
              <a:rPr lang="en-US" smtClean="0"/>
              <a:t>7/18/2024</a:t>
            </a:fld>
            <a:endParaRPr lang="en-US"/>
          </a:p>
        </p:txBody>
      </p:sp>
      <p:sp>
        <p:nvSpPr>
          <p:cNvPr id="5" name="Footer Placeholder 4">
            <a:extLst>
              <a:ext uri="{FF2B5EF4-FFF2-40B4-BE49-F238E27FC236}">
                <a16:creationId xmlns:a16="http://schemas.microsoft.com/office/drawing/2014/main" id="{F1B15271-C37C-647F-9D0F-6C3B09E1F9DD}"/>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B9A067-F579-9866-4421-D0AE85C56C5C}"/>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96E53B-DF66-44D3-9131-690C21A0458C}" type="slidenum">
              <a:rPr lang="en-US" smtClean="0"/>
              <a:t>‹#›</a:t>
            </a:fld>
            <a:endParaRPr lang="en-US"/>
          </a:p>
        </p:txBody>
      </p:sp>
    </p:spTree>
    <p:extLst>
      <p:ext uri="{BB962C8B-B14F-4D97-AF65-F5344CB8AC3E}">
        <p14:creationId xmlns:p14="http://schemas.microsoft.com/office/powerpoint/2010/main" val="8094402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g object 16" descr="bg object 16"/>
          <p:cNvPicPr>
            <a:picLocks noChangeAspect="1"/>
          </p:cNvPicPr>
          <p:nvPr/>
        </p:nvPicPr>
        <p:blipFill>
          <a:blip r:embed="rId13"/>
          <a:stretch>
            <a:fillRect/>
          </a:stretch>
        </p:blipFill>
        <p:spPr>
          <a:xfrm>
            <a:off x="4508766" y="54569"/>
            <a:ext cx="115019" cy="50407"/>
          </a:xfrm>
          <a:prstGeom prst="rect">
            <a:avLst/>
          </a:prstGeom>
          <a:ln w="12700">
            <a:miter lim="400000"/>
          </a:ln>
        </p:spPr>
      </p:pic>
      <p:sp>
        <p:nvSpPr>
          <p:cNvPr id="3" name="bg object 17"/>
          <p:cNvSpPr/>
          <p:nvPr/>
        </p:nvSpPr>
        <p:spPr>
          <a:xfrm>
            <a:off x="-1" y="-1"/>
            <a:ext cx="9144000" cy="73662"/>
          </a:xfrm>
          <a:prstGeom prst="rect">
            <a:avLst/>
          </a:prstGeom>
          <a:solidFill>
            <a:srgbClr val="0089AF"/>
          </a:solidFill>
          <a:ln w="12700">
            <a:miter lim="400000"/>
          </a:ln>
        </p:spPr>
        <p:txBody>
          <a:bodyPr lIns="34289" rIns="34289"/>
          <a:lstStyle/>
          <a:p>
            <a:endParaRPr sz="1350"/>
          </a:p>
        </p:txBody>
      </p:sp>
      <p:pic>
        <p:nvPicPr>
          <p:cNvPr id="4" name="bg object 18" descr="bg object 18"/>
          <p:cNvPicPr>
            <a:picLocks noChangeAspect="1"/>
          </p:cNvPicPr>
          <p:nvPr/>
        </p:nvPicPr>
        <p:blipFill>
          <a:blip r:embed="rId14"/>
          <a:stretch>
            <a:fillRect/>
          </a:stretch>
        </p:blipFill>
        <p:spPr>
          <a:xfrm>
            <a:off x="899240" y="1280097"/>
            <a:ext cx="19022" cy="21299"/>
          </a:xfrm>
          <a:prstGeom prst="rect">
            <a:avLst/>
          </a:prstGeom>
          <a:ln w="12700">
            <a:miter lim="400000"/>
          </a:ln>
        </p:spPr>
      </p:pic>
      <p:sp>
        <p:nvSpPr>
          <p:cNvPr id="5" name="bg object 19"/>
          <p:cNvSpPr/>
          <p:nvPr/>
        </p:nvSpPr>
        <p:spPr>
          <a:xfrm>
            <a:off x="3196904" y="1621809"/>
            <a:ext cx="2752572" cy="591953"/>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1831" y="10800"/>
                </a:lnTo>
                <a:lnTo>
                  <a:pt x="0" y="21600"/>
                </a:lnTo>
                <a:lnTo>
                  <a:pt x="19769" y="21600"/>
                </a:lnTo>
                <a:lnTo>
                  <a:pt x="21600" y="10800"/>
                </a:lnTo>
                <a:lnTo>
                  <a:pt x="19769" y="0"/>
                </a:lnTo>
                <a:close/>
              </a:path>
            </a:pathLst>
          </a:custGeom>
          <a:solidFill>
            <a:srgbClr val="0089AF"/>
          </a:solidFill>
          <a:ln w="12700">
            <a:miter lim="400000"/>
          </a:ln>
        </p:spPr>
        <p:txBody>
          <a:bodyPr lIns="34289" rIns="34289"/>
          <a:lstStyle/>
          <a:p>
            <a:endParaRPr sz="1350"/>
          </a:p>
        </p:txBody>
      </p:sp>
      <p:pic>
        <p:nvPicPr>
          <p:cNvPr id="6" name="bg object 20" descr="bg object 20"/>
          <p:cNvPicPr>
            <a:picLocks noChangeAspect="1"/>
          </p:cNvPicPr>
          <p:nvPr/>
        </p:nvPicPr>
        <p:blipFill>
          <a:blip r:embed="rId15"/>
          <a:stretch>
            <a:fillRect/>
          </a:stretch>
        </p:blipFill>
        <p:spPr>
          <a:xfrm>
            <a:off x="540543" y="1605258"/>
            <a:ext cx="2816866" cy="663388"/>
          </a:xfrm>
          <a:prstGeom prst="rect">
            <a:avLst/>
          </a:prstGeom>
          <a:ln w="12700">
            <a:miter lim="400000"/>
          </a:ln>
        </p:spPr>
      </p:pic>
      <p:pic>
        <p:nvPicPr>
          <p:cNvPr id="7" name="bg object 21" descr="bg object 21"/>
          <p:cNvPicPr>
            <a:picLocks noChangeAspect="1"/>
          </p:cNvPicPr>
          <p:nvPr/>
        </p:nvPicPr>
        <p:blipFill>
          <a:blip r:embed="rId16"/>
          <a:stretch>
            <a:fillRect/>
          </a:stretch>
        </p:blipFill>
        <p:spPr>
          <a:xfrm>
            <a:off x="572690" y="1621809"/>
            <a:ext cx="2752571" cy="591952"/>
          </a:xfrm>
          <a:prstGeom prst="rect">
            <a:avLst/>
          </a:prstGeom>
          <a:ln w="12700">
            <a:miter lim="400000"/>
          </a:ln>
        </p:spPr>
      </p:pic>
      <p:sp>
        <p:nvSpPr>
          <p:cNvPr id="8" name="bg object 22"/>
          <p:cNvSpPr/>
          <p:nvPr/>
        </p:nvSpPr>
        <p:spPr>
          <a:xfrm>
            <a:off x="572691" y="1621809"/>
            <a:ext cx="2752571" cy="591952"/>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0" y="21600"/>
                </a:lnTo>
                <a:lnTo>
                  <a:pt x="19769" y="21600"/>
                </a:lnTo>
                <a:lnTo>
                  <a:pt x="21600" y="10800"/>
                </a:lnTo>
                <a:lnTo>
                  <a:pt x="21314" y="9112"/>
                </a:lnTo>
                <a:lnTo>
                  <a:pt x="20684" y="5400"/>
                </a:lnTo>
                <a:lnTo>
                  <a:pt x="20055" y="1687"/>
                </a:lnTo>
                <a:lnTo>
                  <a:pt x="19769" y="0"/>
                </a:lnTo>
                <a:close/>
              </a:path>
            </a:pathLst>
          </a:custGeom>
          <a:ln>
            <a:solidFill>
              <a:srgbClr val="46AAC4"/>
            </a:solidFill>
          </a:ln>
        </p:spPr>
        <p:txBody>
          <a:bodyPr lIns="34289" rIns="34289"/>
          <a:lstStyle/>
          <a:p>
            <a:endParaRPr sz="1350"/>
          </a:p>
        </p:txBody>
      </p:sp>
      <p:sp>
        <p:nvSpPr>
          <p:cNvPr id="9" name="bg object 23"/>
          <p:cNvSpPr/>
          <p:nvPr/>
        </p:nvSpPr>
        <p:spPr>
          <a:xfrm>
            <a:off x="5821118" y="1621809"/>
            <a:ext cx="2752572" cy="5919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31" y="10800"/>
                </a:lnTo>
                <a:lnTo>
                  <a:pt x="0" y="21600"/>
                </a:lnTo>
                <a:lnTo>
                  <a:pt x="21600" y="21600"/>
                </a:lnTo>
                <a:lnTo>
                  <a:pt x="21600" y="0"/>
                </a:lnTo>
                <a:close/>
              </a:path>
            </a:pathLst>
          </a:custGeom>
          <a:solidFill>
            <a:srgbClr val="00527C"/>
          </a:solidFill>
          <a:ln w="12700">
            <a:miter lim="400000"/>
          </a:ln>
        </p:spPr>
        <p:txBody>
          <a:bodyPr lIns="34289" rIns="34289"/>
          <a:lstStyle/>
          <a:p>
            <a:endParaRPr sz="1350"/>
          </a:p>
        </p:txBody>
      </p:sp>
      <p:sp>
        <p:nvSpPr>
          <p:cNvPr id="10" name="Title Text"/>
          <p:cNvSpPr txBox="1">
            <a:spLocks noGrp="1"/>
          </p:cNvSpPr>
          <p:nvPr>
            <p:ph type="title"/>
          </p:nvPr>
        </p:nvSpPr>
        <p:spPr>
          <a:xfrm>
            <a:off x="457200" y="228865"/>
            <a:ext cx="8229600" cy="1104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Title Text</a:t>
            </a:r>
          </a:p>
        </p:txBody>
      </p:sp>
      <p:sp>
        <p:nvSpPr>
          <p:cNvPr id="11" name="Body Level One…"/>
          <p:cNvSpPr txBox="1">
            <a:spLocks noGrp="1"/>
          </p:cNvSpPr>
          <p:nvPr>
            <p:ph type="body" idx="1"/>
          </p:nvPr>
        </p:nvSpPr>
        <p:spPr>
          <a:xfrm>
            <a:off x="457200" y="1333500"/>
            <a:ext cx="8229600" cy="4381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8404672" y="5314951"/>
            <a:ext cx="282129" cy="276999"/>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8792610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med"/>
  <p:txStyles>
    <p:titleStyle>
      <a:lvl1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1pPr>
      <a:lvl2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2pPr>
      <a:lvl3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3pPr>
      <a:lvl4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4pPr>
      <a:lvl5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5pPr>
      <a:lvl6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6pPr>
      <a:lvl7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7pPr>
      <a:lvl8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8pPr>
      <a:lvl9pPr marL="0" marR="0" indent="0" algn="l" defTabSz="685800" rtl="0" latinLnBrk="0">
        <a:lnSpc>
          <a:spcPct val="100000"/>
        </a:lnSpc>
        <a:spcBef>
          <a:spcPts val="0"/>
        </a:spcBef>
        <a:spcAft>
          <a:spcPts val="0"/>
        </a:spcAft>
        <a:buClrTx/>
        <a:buSzTx/>
        <a:buFontTx/>
        <a:buNone/>
        <a:tabLst/>
        <a:defRPr sz="2250" b="1" i="0" u="none" strike="noStrike" cap="none" spc="0" baseline="0">
          <a:solidFill>
            <a:srgbClr val="000000"/>
          </a:solidFill>
          <a:uFillTx/>
          <a:latin typeface="Arial"/>
          <a:ea typeface="Arial"/>
          <a:cs typeface="Arial"/>
          <a:sym typeface="Arial"/>
        </a:defRPr>
      </a:lvl9pPr>
    </p:titleStyle>
    <p:bodyStyle>
      <a:lvl1pPr marL="0" marR="0" indent="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solidFill>
            <a:srgbClr val="000000"/>
          </a:solidFill>
          <a:uFillTx/>
          <a:latin typeface="Calibri"/>
          <a:ea typeface="Calibri"/>
          <a:cs typeface="Calibri"/>
          <a:sym typeface="Calibri"/>
        </a:defRPr>
      </a:lvl9pPr>
    </p:bodyStyle>
    <p:otherStyle>
      <a:lvl1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1pPr>
      <a:lvl2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2pPr>
      <a:lvl3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3pPr>
      <a:lvl4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4pPr>
      <a:lvl5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5pPr>
      <a:lvl6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6pPr>
      <a:lvl7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7pPr>
      <a:lvl8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8pPr>
      <a:lvl9pPr marL="0" marR="0" indent="0" algn="r" defTabSz="685800" rtl="0" latinLnBrk="0">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71528-D461-1E0D-BE9D-0B951872F4BB}"/>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46F7A1-6EF6-66F3-476C-763385E615FA}"/>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34B9F-B915-3224-48E7-17162ECC06A8}"/>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538CE72A-172C-42F8-9FB6-AA41FD8BCBFA}" type="datetimeFigureOut">
              <a:rPr lang="en-US" smtClean="0"/>
              <a:t>7/18/2024</a:t>
            </a:fld>
            <a:endParaRPr lang="en-US"/>
          </a:p>
        </p:txBody>
      </p:sp>
      <p:sp>
        <p:nvSpPr>
          <p:cNvPr id="5" name="Footer Placeholder 4">
            <a:extLst>
              <a:ext uri="{FF2B5EF4-FFF2-40B4-BE49-F238E27FC236}">
                <a16:creationId xmlns:a16="http://schemas.microsoft.com/office/drawing/2014/main" id="{07EFC65A-20AC-251C-F9A8-84F4B389829A}"/>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BE3B08-7EE5-D19A-7348-845B37523A3A}"/>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AE18C0EE-9A83-4995-9ECA-3E25B1D8E328}" type="slidenum">
              <a:rPr lang="en-US" smtClean="0"/>
              <a:t>‹#›</a:t>
            </a:fld>
            <a:endParaRPr lang="en-US"/>
          </a:p>
        </p:txBody>
      </p:sp>
    </p:spTree>
    <p:extLst>
      <p:ext uri="{BB962C8B-B14F-4D97-AF65-F5344CB8AC3E}">
        <p14:creationId xmlns:p14="http://schemas.microsoft.com/office/powerpoint/2010/main" val="98880458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083" y="1516566"/>
            <a:ext cx="8519531" cy="2860288"/>
          </a:xfrm>
        </p:spPr>
        <p:txBody>
          <a:bodyPr/>
          <a:lstStyle/>
          <a:p>
            <a:pPr algn="ctr"/>
            <a:r>
              <a:rPr lang="en-US" sz="7200" dirty="0">
                <a:latin typeface="+mn-lt"/>
              </a:rPr>
              <a:t>Foothills Utilities</a:t>
            </a:r>
            <a:br>
              <a:rPr lang="en-US" dirty="0">
                <a:latin typeface="+mn-lt"/>
              </a:rPr>
            </a:br>
            <a:endParaRPr lang="en-US" sz="2400" dirty="0"/>
          </a:p>
        </p:txBody>
      </p:sp>
      <p:sp>
        <p:nvSpPr>
          <p:cNvPr id="3" name="Text Placeholder 2"/>
          <p:cNvSpPr>
            <a:spLocks noGrp="1"/>
          </p:cNvSpPr>
          <p:nvPr>
            <p:ph type="body" sz="quarter" idx="10"/>
          </p:nvPr>
        </p:nvSpPr>
        <p:spPr/>
        <p:txBody>
          <a:bodyPr/>
          <a:lstStyle/>
          <a:p>
            <a:r>
              <a:rPr lang="en-US" dirty="0"/>
              <a:t>July 23,</a:t>
            </a:r>
            <a:r>
              <a:rPr lang="en-US" dirty="0">
                <a:latin typeface="+mn-lt"/>
              </a:rPr>
              <a:t> 2024</a:t>
            </a:r>
          </a:p>
        </p:txBody>
      </p:sp>
    </p:spTree>
    <p:extLst>
      <p:ext uri="{BB962C8B-B14F-4D97-AF65-F5344CB8AC3E}">
        <p14:creationId xmlns:p14="http://schemas.microsoft.com/office/powerpoint/2010/main" val="295413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1E6A-891D-3739-614D-FEE2080367C7}"/>
              </a:ext>
            </a:extLst>
          </p:cNvPr>
          <p:cNvSpPr>
            <a:spLocks noGrp="1"/>
          </p:cNvSpPr>
          <p:nvPr>
            <p:ph type="ctrTitle"/>
          </p:nvPr>
        </p:nvSpPr>
        <p:spPr>
          <a:xfrm>
            <a:off x="172845" y="163186"/>
            <a:ext cx="8820614" cy="2154836"/>
          </a:xfrm>
        </p:spPr>
        <p:txBody>
          <a:bodyPr/>
          <a:lstStyle/>
          <a:p>
            <a:r>
              <a:rPr lang="en-US" sz="3200" dirty="0">
                <a:solidFill>
                  <a:schemeClr val="tx1"/>
                </a:solidFill>
              </a:rPr>
              <a:t>Membrane Bioreactor Wastewater </a:t>
            </a:r>
            <a:br>
              <a:rPr lang="en-US" sz="3200" dirty="0">
                <a:solidFill>
                  <a:schemeClr val="tx1"/>
                </a:solidFill>
              </a:rPr>
            </a:br>
            <a:r>
              <a:rPr lang="en-US" sz="3200" dirty="0">
                <a:solidFill>
                  <a:schemeClr val="tx1"/>
                </a:solidFill>
              </a:rPr>
              <a:t>Upgrades</a:t>
            </a:r>
            <a:br>
              <a:rPr lang="en-US" sz="2400" dirty="0"/>
            </a:br>
            <a:br>
              <a:rPr lang="en-US" sz="2400" dirty="0"/>
            </a:br>
            <a:r>
              <a:rPr lang="en-US" sz="2400" dirty="0"/>
              <a:t>MBRs (the membrane filters) were added at our Seasons, Section 14, and Del Oro Wastewater Treatment Plants.  This work was done to comply with our permitted capacity requirements and improve the treatment process.</a:t>
            </a:r>
            <a:br>
              <a:rPr lang="en-US" sz="2400" dirty="0"/>
            </a:br>
            <a:endParaRPr lang="en-US" sz="2400" dirty="0"/>
          </a:p>
        </p:txBody>
      </p:sp>
      <p:sp>
        <p:nvSpPr>
          <p:cNvPr id="3" name="Slide Number Placeholder 2">
            <a:extLst>
              <a:ext uri="{FF2B5EF4-FFF2-40B4-BE49-F238E27FC236}">
                <a16:creationId xmlns:a16="http://schemas.microsoft.com/office/drawing/2014/main" id="{69248FA1-7BE8-FE05-64E1-AD5AD3C918DD}"/>
              </a:ext>
            </a:extLst>
          </p:cNvPr>
          <p:cNvSpPr>
            <a:spLocks noGrp="1"/>
          </p:cNvSpPr>
          <p:nvPr>
            <p:ph type="sldNum" sz="quarter" idx="10"/>
          </p:nvPr>
        </p:nvSpPr>
        <p:spPr/>
        <p:txBody>
          <a:bodyPr/>
          <a:lstStyle/>
          <a:p>
            <a:fld id="{4C26DA26-E55F-4906-B916-7540F2FA84EA}" type="slidenum">
              <a:rPr lang="en-US" smtClean="0"/>
              <a:pPr/>
              <a:t>10</a:t>
            </a:fld>
            <a:endParaRPr lang="en-US" dirty="0"/>
          </a:p>
        </p:txBody>
      </p:sp>
      <p:pic>
        <p:nvPicPr>
          <p:cNvPr id="4" name="Picture 3">
            <a:extLst>
              <a:ext uri="{FF2B5EF4-FFF2-40B4-BE49-F238E27FC236}">
                <a16:creationId xmlns:a16="http://schemas.microsoft.com/office/drawing/2014/main" id="{9FA3A00B-4633-9378-4F45-2DEF1C98D877}"/>
              </a:ext>
            </a:extLst>
          </p:cNvPr>
          <p:cNvPicPr>
            <a:picLocks noChangeAspect="1"/>
          </p:cNvPicPr>
          <p:nvPr/>
        </p:nvPicPr>
        <p:blipFill>
          <a:blip r:embed="rId2"/>
          <a:stretch>
            <a:fillRect/>
          </a:stretch>
        </p:blipFill>
        <p:spPr>
          <a:xfrm>
            <a:off x="412595" y="2107580"/>
            <a:ext cx="2503449" cy="3061009"/>
          </a:xfrm>
          <a:prstGeom prst="rect">
            <a:avLst/>
          </a:prstGeom>
        </p:spPr>
      </p:pic>
      <p:pic>
        <p:nvPicPr>
          <p:cNvPr id="5" name="Picture 4">
            <a:extLst>
              <a:ext uri="{FF2B5EF4-FFF2-40B4-BE49-F238E27FC236}">
                <a16:creationId xmlns:a16="http://schemas.microsoft.com/office/drawing/2014/main" id="{5E41A208-D786-2858-5B77-1AEB35AFCE11}"/>
              </a:ext>
            </a:extLst>
          </p:cNvPr>
          <p:cNvPicPr>
            <a:picLocks noChangeAspect="1"/>
          </p:cNvPicPr>
          <p:nvPr/>
        </p:nvPicPr>
        <p:blipFill>
          <a:blip r:embed="rId3"/>
          <a:stretch>
            <a:fillRect/>
          </a:stretch>
        </p:blipFill>
        <p:spPr>
          <a:xfrm>
            <a:off x="3100039" y="2107580"/>
            <a:ext cx="2865863" cy="3061009"/>
          </a:xfrm>
          <a:prstGeom prst="rect">
            <a:avLst/>
          </a:prstGeom>
        </p:spPr>
      </p:pic>
      <p:pic>
        <p:nvPicPr>
          <p:cNvPr id="6" name="Picture 5">
            <a:extLst>
              <a:ext uri="{FF2B5EF4-FFF2-40B4-BE49-F238E27FC236}">
                <a16:creationId xmlns:a16="http://schemas.microsoft.com/office/drawing/2014/main" id="{4C141B25-F4C8-1D2F-0466-9910C021C942}"/>
              </a:ext>
            </a:extLst>
          </p:cNvPr>
          <p:cNvPicPr>
            <a:picLocks noChangeAspect="1"/>
          </p:cNvPicPr>
          <p:nvPr/>
        </p:nvPicPr>
        <p:blipFill>
          <a:blip r:embed="rId4"/>
          <a:stretch>
            <a:fillRect/>
          </a:stretch>
        </p:blipFill>
        <p:spPr>
          <a:xfrm>
            <a:off x="6200078" y="2107582"/>
            <a:ext cx="2720898" cy="3061007"/>
          </a:xfrm>
          <a:prstGeom prst="rect">
            <a:avLst/>
          </a:prstGeom>
        </p:spPr>
      </p:pic>
    </p:spTree>
    <p:extLst>
      <p:ext uri="{BB962C8B-B14F-4D97-AF65-F5344CB8AC3E}">
        <p14:creationId xmlns:p14="http://schemas.microsoft.com/office/powerpoint/2010/main" val="105431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BFDA-7A4A-6876-F4BF-3143BC9A1895}"/>
              </a:ext>
            </a:extLst>
          </p:cNvPr>
          <p:cNvSpPr>
            <a:spLocks noGrp="1"/>
          </p:cNvSpPr>
          <p:nvPr>
            <p:ph type="ctrTitle"/>
          </p:nvPr>
        </p:nvSpPr>
        <p:spPr>
          <a:xfrm>
            <a:off x="-167268" y="186783"/>
            <a:ext cx="9433931" cy="2433754"/>
          </a:xfrm>
        </p:spPr>
        <p:txBody>
          <a:bodyPr/>
          <a:lstStyle/>
          <a:p>
            <a:br>
              <a:rPr lang="en-US" sz="2400" dirty="0"/>
            </a:br>
            <a:r>
              <a:rPr lang="en-US" sz="3200" dirty="0" err="1">
                <a:solidFill>
                  <a:schemeClr val="tx1"/>
                </a:solidFill>
              </a:rPr>
              <a:t>Kamstrup</a:t>
            </a:r>
            <a:r>
              <a:rPr lang="en-US" sz="3200" dirty="0">
                <a:solidFill>
                  <a:schemeClr val="tx1"/>
                </a:solidFill>
              </a:rPr>
              <a:t> Automated Meter Reading (AMR) Smart Meter Installations</a:t>
            </a:r>
            <a:br>
              <a:rPr lang="en-US" sz="2400" dirty="0"/>
            </a:br>
            <a:br>
              <a:rPr lang="en-US" sz="2400" dirty="0"/>
            </a:br>
            <a:r>
              <a:rPr lang="en-US" sz="2400" dirty="0" err="1"/>
              <a:t>Kamstrup</a:t>
            </a:r>
            <a:r>
              <a:rPr lang="en-US" sz="2400" dirty="0"/>
              <a:t> remote-read smart meters are now installed system-wide.  Leak detection and reliable usage readings will be delivered by these ultra-sonic technology meters.  This full replacement of our meters was overdue as meters dated back decades and for improved customer service.</a:t>
            </a:r>
            <a:br>
              <a:rPr lang="en-US" sz="2400" dirty="0"/>
            </a:br>
            <a:endParaRPr lang="en-US" sz="2400" dirty="0"/>
          </a:p>
        </p:txBody>
      </p:sp>
      <p:sp>
        <p:nvSpPr>
          <p:cNvPr id="3" name="Slide Number Placeholder 2">
            <a:extLst>
              <a:ext uri="{FF2B5EF4-FFF2-40B4-BE49-F238E27FC236}">
                <a16:creationId xmlns:a16="http://schemas.microsoft.com/office/drawing/2014/main" id="{54897877-930F-8CB1-7335-091C7F48B27C}"/>
              </a:ext>
            </a:extLst>
          </p:cNvPr>
          <p:cNvSpPr>
            <a:spLocks noGrp="1"/>
          </p:cNvSpPr>
          <p:nvPr>
            <p:ph type="sldNum" sz="quarter" idx="10"/>
          </p:nvPr>
        </p:nvSpPr>
        <p:spPr/>
        <p:txBody>
          <a:bodyPr/>
          <a:lstStyle/>
          <a:p>
            <a:fld id="{4C26DA26-E55F-4906-B916-7540F2FA84EA}" type="slidenum">
              <a:rPr lang="en-US" smtClean="0"/>
              <a:pPr/>
              <a:t>11</a:t>
            </a:fld>
            <a:endParaRPr lang="en-US" dirty="0"/>
          </a:p>
        </p:txBody>
      </p:sp>
      <p:pic>
        <p:nvPicPr>
          <p:cNvPr id="4" name="Picture 3">
            <a:extLst>
              <a:ext uri="{FF2B5EF4-FFF2-40B4-BE49-F238E27FC236}">
                <a16:creationId xmlns:a16="http://schemas.microsoft.com/office/drawing/2014/main" id="{B90F81E1-E206-E48E-EB21-1D8082B6032A}"/>
              </a:ext>
            </a:extLst>
          </p:cNvPr>
          <p:cNvPicPr>
            <a:picLocks noChangeAspect="1"/>
          </p:cNvPicPr>
          <p:nvPr/>
        </p:nvPicPr>
        <p:blipFill>
          <a:blip r:embed="rId2"/>
          <a:stretch>
            <a:fillRect/>
          </a:stretch>
        </p:blipFill>
        <p:spPr>
          <a:xfrm>
            <a:off x="613317" y="2293301"/>
            <a:ext cx="2701911" cy="3145301"/>
          </a:xfrm>
          <a:prstGeom prst="rect">
            <a:avLst/>
          </a:prstGeom>
        </p:spPr>
      </p:pic>
      <p:pic>
        <p:nvPicPr>
          <p:cNvPr id="5" name="Picture 4">
            <a:extLst>
              <a:ext uri="{FF2B5EF4-FFF2-40B4-BE49-F238E27FC236}">
                <a16:creationId xmlns:a16="http://schemas.microsoft.com/office/drawing/2014/main" id="{03228EF5-3E08-692B-BEDE-2AD3C5F0129C}"/>
              </a:ext>
            </a:extLst>
          </p:cNvPr>
          <p:cNvPicPr>
            <a:picLocks noChangeAspect="1"/>
          </p:cNvPicPr>
          <p:nvPr/>
        </p:nvPicPr>
        <p:blipFill>
          <a:blip r:embed="rId3"/>
          <a:stretch>
            <a:fillRect/>
          </a:stretch>
        </p:blipFill>
        <p:spPr>
          <a:xfrm>
            <a:off x="3421156" y="2293299"/>
            <a:ext cx="2648133" cy="3145302"/>
          </a:xfrm>
          <a:prstGeom prst="rect">
            <a:avLst/>
          </a:prstGeom>
        </p:spPr>
      </p:pic>
      <p:pic>
        <p:nvPicPr>
          <p:cNvPr id="6" name="Picture 5">
            <a:extLst>
              <a:ext uri="{FF2B5EF4-FFF2-40B4-BE49-F238E27FC236}">
                <a16:creationId xmlns:a16="http://schemas.microsoft.com/office/drawing/2014/main" id="{939AC9D9-2B38-FAEB-1BBB-E85D93C9E4FF}"/>
              </a:ext>
            </a:extLst>
          </p:cNvPr>
          <p:cNvPicPr>
            <a:picLocks noChangeAspect="1"/>
          </p:cNvPicPr>
          <p:nvPr/>
        </p:nvPicPr>
        <p:blipFill>
          <a:blip r:embed="rId4"/>
          <a:stretch>
            <a:fillRect/>
          </a:stretch>
        </p:blipFill>
        <p:spPr>
          <a:xfrm>
            <a:off x="6175217" y="2293299"/>
            <a:ext cx="2572915" cy="3145303"/>
          </a:xfrm>
          <a:prstGeom prst="rect">
            <a:avLst/>
          </a:prstGeom>
        </p:spPr>
      </p:pic>
    </p:spTree>
    <p:extLst>
      <p:ext uri="{BB962C8B-B14F-4D97-AF65-F5344CB8AC3E}">
        <p14:creationId xmlns:p14="http://schemas.microsoft.com/office/powerpoint/2010/main" val="33777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4000">
              <a:schemeClr val="accent1">
                <a:lumMod val="45000"/>
                <a:lumOff val="55000"/>
              </a:schemeClr>
            </a:gs>
            <a:gs pos="2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A black and red background with a red line">
            <a:extLst>
              <a:ext uri="{FF2B5EF4-FFF2-40B4-BE49-F238E27FC236}">
                <a16:creationId xmlns:a16="http://schemas.microsoft.com/office/drawing/2014/main" id="{1A40AC8C-8BBD-5353-BCD2-0BBB1C0D2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91" y="697896"/>
            <a:ext cx="2623619" cy="1392958"/>
          </a:xfrm>
          <a:prstGeom prst="rect">
            <a:avLst/>
          </a:prstGeom>
        </p:spPr>
      </p:pic>
      <p:sp>
        <p:nvSpPr>
          <p:cNvPr id="12" name="TextBox 11">
            <a:extLst>
              <a:ext uri="{FF2B5EF4-FFF2-40B4-BE49-F238E27FC236}">
                <a16:creationId xmlns:a16="http://schemas.microsoft.com/office/drawing/2014/main" id="{0D8DCCC2-FAF5-2055-3A38-5362420D6040}"/>
              </a:ext>
            </a:extLst>
          </p:cNvPr>
          <p:cNvSpPr txBox="1"/>
          <p:nvPr/>
        </p:nvSpPr>
        <p:spPr>
          <a:xfrm>
            <a:off x="403979" y="3106333"/>
            <a:ext cx="8451273" cy="21929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Foothills Utilities implemented the new UMS billing system in October of 2023.  This system is a big improvement over the previous billing system.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130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0227BC-CCEB-6744-DFA6-0F41FC9346C1}"/>
              </a:ext>
            </a:extLst>
          </p:cNvPr>
          <p:cNvSpPr txBox="1">
            <a:spLocks noGrp="1"/>
          </p:cNvSpPr>
          <p:nvPr>
            <p:ph type="title"/>
          </p:nvPr>
        </p:nvSpPr>
        <p:spPr>
          <a:xfrm>
            <a:off x="0" y="349759"/>
            <a:ext cx="9144000"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hangingPunct="0"/>
            <a:r>
              <a:rPr lang="en-US" sz="3300" dirty="0">
                <a:ln w="0"/>
                <a:solidFill>
                  <a:srgbClr val="33CAFF"/>
                </a:solidFill>
                <a:effectLst>
                  <a:outerShdw blurRad="38100" dist="38100" dir="2700000" algn="tl">
                    <a:srgbClr val="000000">
                      <a:alpha val="43137"/>
                    </a:srgbClr>
                  </a:outerShdw>
                </a:effectLst>
                <a:latin typeface="+mn-lt"/>
              </a:rPr>
              <a:t>Customer Experience</a:t>
            </a:r>
            <a:endParaRPr lang="en-US" sz="1350" dirty="0">
              <a:solidFill>
                <a:srgbClr val="33CAFF"/>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BC9C0DA8-7D35-3466-17F1-812FCB051D53}"/>
              </a:ext>
            </a:extLst>
          </p:cNvPr>
          <p:cNvSpPr txBox="1"/>
          <p:nvPr/>
        </p:nvSpPr>
        <p:spPr>
          <a:xfrm>
            <a:off x="0" y="1095797"/>
            <a:ext cx="4572000" cy="1708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hangingPunct="0">
              <a:defRPr/>
            </a:pPr>
            <a:r>
              <a:rPr lang="en-US" sz="1500" b="1" kern="0" dirty="0">
                <a:solidFill>
                  <a:srgbClr val="33CAFF"/>
                </a:solidFill>
                <a:latin typeface="Helvetica"/>
                <a:ea typeface="Calibri"/>
                <a:cs typeface="Calibri"/>
                <a:sym typeface="Calibri"/>
              </a:rPr>
              <a:t>Customer Contact Update:</a:t>
            </a:r>
            <a:endParaRPr lang="en-US" sz="1500" kern="0" dirty="0">
              <a:solidFill>
                <a:srgbClr val="33CAFF"/>
              </a:solidFill>
              <a:latin typeface="Helvetica"/>
              <a:cs typeface="Calibri"/>
              <a:sym typeface="Calibri"/>
            </a:endParaRPr>
          </a:p>
          <a:p>
            <a:pPr marL="257175" indent="-257175" defTabSz="685800" hangingPunct="0">
              <a:buFont typeface="Arial" panose="020B0604020202020204" pitchFamily="34" charset="0"/>
              <a:buChar char="•"/>
              <a:defRPr/>
            </a:pPr>
            <a:r>
              <a:rPr lang="en-US" sz="1500" kern="0" dirty="0">
                <a:solidFill>
                  <a:srgbClr val="000000"/>
                </a:solidFill>
                <a:latin typeface="Helvetica"/>
                <a:cs typeface="Calibri"/>
                <a:sym typeface="Calibri"/>
              </a:rPr>
              <a:t>Call Back Option- Provides the option to receive a call back instead of waiting on hold.</a:t>
            </a:r>
          </a:p>
          <a:p>
            <a:pPr marL="257175" indent="-257175" defTabSz="685800" hangingPunct="0">
              <a:buFont typeface="Arial" panose="020B0604020202020204" pitchFamily="34" charset="0"/>
              <a:buChar char="•"/>
              <a:defRPr/>
            </a:pPr>
            <a:r>
              <a:rPr lang="en-US" sz="1500" kern="0" dirty="0">
                <a:solidFill>
                  <a:srgbClr val="000000"/>
                </a:solidFill>
                <a:latin typeface="Helvetica"/>
                <a:cs typeface="Calibri"/>
                <a:sym typeface="Calibri"/>
              </a:rPr>
              <a:t>Automated Voicemail Response- Receive a timely answer to voicemails.</a:t>
            </a:r>
          </a:p>
          <a:p>
            <a:pPr marL="257175" indent="-257175" defTabSz="685800" hangingPunct="0">
              <a:buFont typeface="Arial" panose="020B0604020202020204" pitchFamily="34" charset="0"/>
              <a:buChar char="•"/>
              <a:defRPr/>
            </a:pPr>
            <a:r>
              <a:rPr lang="en-US" sz="1500" kern="0" dirty="0">
                <a:solidFill>
                  <a:srgbClr val="000000"/>
                </a:solidFill>
                <a:latin typeface="Helvetica"/>
                <a:ea typeface="Calibri"/>
                <a:cs typeface="Calibri"/>
                <a:sym typeface="Calibri"/>
              </a:rPr>
              <a:t>Chat and Email Functional</a:t>
            </a:r>
            <a:r>
              <a:rPr lang="en-US" sz="1500" kern="0" dirty="0">
                <a:solidFill>
                  <a:srgbClr val="000000"/>
                </a:solidFill>
                <a:latin typeface="Helvetica"/>
                <a:cs typeface="Calibri"/>
                <a:sym typeface="Calibri"/>
              </a:rPr>
              <a:t>ity- Offers alternative channels for support coming soon.</a:t>
            </a:r>
          </a:p>
        </p:txBody>
      </p:sp>
      <p:sp>
        <p:nvSpPr>
          <p:cNvPr id="9" name="TextBox 8">
            <a:extLst>
              <a:ext uri="{FF2B5EF4-FFF2-40B4-BE49-F238E27FC236}">
                <a16:creationId xmlns:a16="http://schemas.microsoft.com/office/drawing/2014/main" id="{D50F705C-7044-FF1A-DBC3-84DD79C10804}"/>
              </a:ext>
            </a:extLst>
          </p:cNvPr>
          <p:cNvSpPr txBox="1"/>
          <p:nvPr/>
        </p:nvSpPr>
        <p:spPr>
          <a:xfrm>
            <a:off x="11011" y="3169640"/>
            <a:ext cx="4590288" cy="1708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hangingPunct="0">
              <a:defRPr/>
            </a:pPr>
            <a:r>
              <a:rPr lang="en-US" sz="1500" b="1" kern="0" dirty="0">
                <a:solidFill>
                  <a:srgbClr val="33CAFF"/>
                </a:solidFill>
                <a:latin typeface="Helvetica"/>
                <a:cs typeface="Calibri"/>
                <a:sym typeface="Calibri"/>
              </a:rPr>
              <a:t>Customer Web Portal</a:t>
            </a:r>
          </a:p>
          <a:p>
            <a:pPr marL="257175" indent="-257175" defTabSz="685800" hangingPunct="0">
              <a:buFont typeface="Arial" panose="020B0604020202020204" pitchFamily="34" charset="0"/>
              <a:buChar char="•"/>
              <a:defRPr/>
            </a:pPr>
            <a:r>
              <a:rPr lang="en-US" sz="1500" kern="0" dirty="0">
                <a:solidFill>
                  <a:srgbClr val="000000"/>
                </a:solidFill>
                <a:latin typeface="Helvetica"/>
                <a:cs typeface="Calibri"/>
                <a:sym typeface="Calibri"/>
              </a:rPr>
              <a:t>Free 24/7 Online Bill Pay with Credit Card &amp; Electronic Check</a:t>
            </a:r>
          </a:p>
          <a:p>
            <a:pPr marL="257175" indent="-257175" defTabSz="685800" hangingPunct="0">
              <a:buFont typeface="Arial" panose="020B0604020202020204" pitchFamily="34" charset="0"/>
              <a:buChar char="•"/>
              <a:defRPr/>
            </a:pPr>
            <a:r>
              <a:rPr lang="en-US" sz="1500" kern="0" dirty="0">
                <a:solidFill>
                  <a:srgbClr val="000000"/>
                </a:solidFill>
                <a:latin typeface="Helvetica"/>
                <a:cs typeface="Calibri"/>
                <a:sym typeface="Calibri"/>
              </a:rPr>
              <a:t>View Current and Past Statements</a:t>
            </a:r>
          </a:p>
          <a:p>
            <a:pPr marL="257175" indent="-257175" defTabSz="685800" hangingPunct="0">
              <a:buFont typeface="Arial" panose="020B0604020202020204" pitchFamily="34" charset="0"/>
              <a:buChar char="•"/>
              <a:defRPr/>
            </a:pPr>
            <a:r>
              <a:rPr lang="en-US" sz="1500" kern="0" dirty="0">
                <a:solidFill>
                  <a:srgbClr val="000000"/>
                </a:solidFill>
                <a:latin typeface="Helvetica"/>
                <a:cs typeface="Calibri"/>
                <a:sym typeface="Calibri"/>
              </a:rPr>
              <a:t>Customer Account Management </a:t>
            </a:r>
          </a:p>
          <a:p>
            <a:pPr marL="257175" indent="-257175" defTabSz="685800" hangingPunct="0">
              <a:buFont typeface="Arial" panose="020B0604020202020204" pitchFamily="34" charset="0"/>
              <a:buChar char="•"/>
              <a:defRPr/>
            </a:pPr>
            <a:r>
              <a:rPr lang="en-US" sz="1500" kern="0">
                <a:solidFill>
                  <a:srgbClr val="000000"/>
                </a:solidFill>
                <a:latin typeface="Helvetica"/>
                <a:cs typeface="Calibri"/>
                <a:sym typeface="Calibri"/>
              </a:rPr>
              <a:t>View History</a:t>
            </a:r>
          </a:p>
          <a:p>
            <a:pPr marL="257175" indent="-257175" defTabSz="685800" hangingPunct="0">
              <a:buFont typeface="Arial" panose="020B0604020202020204" pitchFamily="34" charset="0"/>
              <a:buChar char="•"/>
              <a:defRPr/>
            </a:pPr>
            <a:r>
              <a:rPr lang="en-US" sz="1500" kern="0">
                <a:solidFill>
                  <a:srgbClr val="000000"/>
                </a:solidFill>
                <a:latin typeface="Helvetica"/>
                <a:cs typeface="Calibri"/>
                <a:sym typeface="Calibri"/>
              </a:rPr>
              <a:t>Quick </a:t>
            </a:r>
            <a:r>
              <a:rPr lang="en-US" sz="1500" kern="0" dirty="0">
                <a:solidFill>
                  <a:srgbClr val="000000"/>
                </a:solidFill>
                <a:latin typeface="Helvetica"/>
                <a:cs typeface="Calibri"/>
                <a:sym typeface="Calibri"/>
              </a:rPr>
              <a:t>Pay Feature for Unregistered Customers </a:t>
            </a:r>
          </a:p>
        </p:txBody>
      </p:sp>
      <p:pic>
        <p:nvPicPr>
          <p:cNvPr id="16" name="Picture 15">
            <a:extLst>
              <a:ext uri="{FF2B5EF4-FFF2-40B4-BE49-F238E27FC236}">
                <a16:creationId xmlns:a16="http://schemas.microsoft.com/office/drawing/2014/main" id="{71CB6069-A78A-5877-3569-F83E3449D928}"/>
              </a:ext>
            </a:extLst>
          </p:cNvPr>
          <p:cNvPicPr>
            <a:picLocks noChangeAspect="1"/>
          </p:cNvPicPr>
          <p:nvPr/>
        </p:nvPicPr>
        <p:blipFill rotWithShape="1">
          <a:blip r:embed="rId3"/>
          <a:srcRect t="5960"/>
          <a:stretch/>
        </p:blipFill>
        <p:spPr>
          <a:xfrm>
            <a:off x="4601299" y="1095797"/>
            <a:ext cx="4542701" cy="3758919"/>
          </a:xfrm>
          <a:prstGeom prst="rect">
            <a:avLst/>
          </a:prstGeom>
        </p:spPr>
      </p:pic>
    </p:spTree>
    <p:extLst>
      <p:ext uri="{BB962C8B-B14F-4D97-AF65-F5344CB8AC3E}">
        <p14:creationId xmlns:p14="http://schemas.microsoft.com/office/powerpoint/2010/main" val="30824680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27844F-45C0-52C7-DC75-E190A12630B7}"/>
              </a:ext>
            </a:extLst>
          </p:cNvPr>
          <p:cNvSpPr txBox="1"/>
          <p:nvPr/>
        </p:nvSpPr>
        <p:spPr>
          <a:xfrm>
            <a:off x="114300" y="1031696"/>
            <a:ext cx="4352696" cy="3323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hangingPunct="0"/>
            <a:r>
              <a:rPr lang="en-US" sz="1500" b="1" dirty="0">
                <a:solidFill>
                  <a:srgbClr val="33CAFF"/>
                </a:solidFill>
                <a:latin typeface="Aptos" panose="02110004020202020204"/>
              </a:rPr>
              <a:t>Website</a:t>
            </a:r>
            <a:r>
              <a:rPr lang="en-US" sz="1500" dirty="0">
                <a:solidFill>
                  <a:srgbClr val="33CAFF"/>
                </a:solidFill>
                <a:latin typeface="Aptos" panose="02110004020202020204"/>
              </a:rPr>
              <a:t>:</a:t>
            </a:r>
            <a:r>
              <a:rPr lang="en-US" sz="1500" dirty="0">
                <a:solidFill>
                  <a:prstClr val="black"/>
                </a:solidFill>
                <a:latin typeface="Aptos" panose="02110004020202020204"/>
              </a:rPr>
              <a:t> </a:t>
            </a:r>
          </a:p>
          <a:p>
            <a:pPr defTabSz="685800" hangingPunct="0"/>
            <a:r>
              <a:rPr lang="en-US" sz="1500" dirty="0">
                <a:solidFill>
                  <a:prstClr val="black"/>
                </a:solidFill>
                <a:latin typeface="Aptos" panose="02110004020202020204"/>
              </a:rPr>
              <a:t>Provides access to outage map and enables customers to report outages and emergencies.</a:t>
            </a:r>
          </a:p>
          <a:p>
            <a:pPr defTabSz="685800" hangingPunct="0"/>
            <a:endParaRPr lang="en-US" sz="1500" dirty="0">
              <a:solidFill>
                <a:prstClr val="black"/>
              </a:solidFill>
              <a:latin typeface="Aptos" panose="02110004020202020204"/>
            </a:endParaRPr>
          </a:p>
          <a:p>
            <a:pPr defTabSz="685800" hangingPunct="0"/>
            <a:r>
              <a:rPr lang="en-US" sz="1500" b="1" dirty="0">
                <a:solidFill>
                  <a:srgbClr val="33CAFF"/>
                </a:solidFill>
                <a:latin typeface="Aptos" panose="02110004020202020204"/>
              </a:rPr>
              <a:t>GIS Outage Map: </a:t>
            </a:r>
          </a:p>
          <a:p>
            <a:pPr defTabSz="685800" hangingPunct="0"/>
            <a:r>
              <a:rPr lang="en-US" sz="1500" dirty="0">
                <a:solidFill>
                  <a:prstClr val="black"/>
                </a:solidFill>
                <a:latin typeface="Aptos" panose="02110004020202020204"/>
              </a:rPr>
              <a:t>Portal displays estimated restoration times and the number of customers affected.</a:t>
            </a:r>
          </a:p>
          <a:p>
            <a:pPr defTabSz="685800" hangingPunct="0"/>
            <a:endParaRPr lang="en-US" sz="1500" dirty="0">
              <a:solidFill>
                <a:prstClr val="black"/>
              </a:solidFill>
              <a:latin typeface="Aptos" panose="02110004020202020204"/>
            </a:endParaRPr>
          </a:p>
          <a:p>
            <a:pPr defTabSz="685800"/>
            <a:r>
              <a:rPr lang="en-US" sz="1500" b="1" dirty="0">
                <a:solidFill>
                  <a:srgbClr val="33CAFF"/>
                </a:solidFill>
                <a:latin typeface="Aptos" panose="02110004020202020204"/>
              </a:rPr>
              <a:t>Rave</a:t>
            </a:r>
            <a:r>
              <a:rPr lang="en-US" sz="1500" dirty="0">
                <a:solidFill>
                  <a:srgbClr val="33CAFF"/>
                </a:solidFill>
                <a:latin typeface="Aptos" panose="02110004020202020204"/>
              </a:rPr>
              <a:t>:</a:t>
            </a:r>
            <a:r>
              <a:rPr lang="en-US" sz="1500" dirty="0">
                <a:solidFill>
                  <a:prstClr val="black"/>
                </a:solidFill>
                <a:latin typeface="Aptos" panose="02110004020202020204"/>
              </a:rPr>
              <a:t> </a:t>
            </a:r>
          </a:p>
          <a:p>
            <a:pPr defTabSz="685800"/>
            <a:r>
              <a:rPr lang="en-US" sz="1500" dirty="0">
                <a:solidFill>
                  <a:prstClr val="black"/>
                </a:solidFill>
                <a:latin typeface="Aptos" panose="02110004020202020204"/>
              </a:rPr>
              <a:t>Emergency alerts via SMS, email, and phone call.</a:t>
            </a:r>
          </a:p>
          <a:p>
            <a:pPr defTabSz="685800" hangingPunct="0"/>
            <a:endParaRPr lang="en-US" sz="1500" dirty="0">
              <a:solidFill>
                <a:prstClr val="black"/>
              </a:solidFill>
              <a:latin typeface="Aptos" panose="02110004020202020204"/>
            </a:endParaRPr>
          </a:p>
          <a:p>
            <a:pPr defTabSz="685800"/>
            <a:r>
              <a:rPr lang="en-US" sz="1500" b="1" dirty="0">
                <a:solidFill>
                  <a:srgbClr val="33CAFF"/>
                </a:solidFill>
                <a:latin typeface="Aptos" panose="02110004020202020204"/>
              </a:rPr>
              <a:t>IVR: </a:t>
            </a:r>
          </a:p>
          <a:p>
            <a:pPr defTabSz="685800"/>
            <a:r>
              <a:rPr lang="en-US" sz="1500" dirty="0">
                <a:solidFill>
                  <a:prstClr val="black"/>
                </a:solidFill>
                <a:latin typeface="Aptos" panose="02110004020202020204"/>
              </a:rPr>
              <a:t>Prompts updated to advise customers we are aware of the affected area.</a:t>
            </a:r>
          </a:p>
        </p:txBody>
      </p:sp>
      <p:sp>
        <p:nvSpPr>
          <p:cNvPr id="5" name="TextBox 4">
            <a:extLst>
              <a:ext uri="{FF2B5EF4-FFF2-40B4-BE49-F238E27FC236}">
                <a16:creationId xmlns:a16="http://schemas.microsoft.com/office/drawing/2014/main" id="{E1489D94-1FB3-0DE3-9236-6FE3300DBFF9}"/>
              </a:ext>
            </a:extLst>
          </p:cNvPr>
          <p:cNvSpPr txBox="1"/>
          <p:nvPr/>
        </p:nvSpPr>
        <p:spPr>
          <a:xfrm>
            <a:off x="0" y="383722"/>
            <a:ext cx="9144000" cy="577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defTabSz="685800" hangingPunct="0"/>
            <a:r>
              <a:rPr lang="en-US" sz="3300" b="1" dirty="0">
                <a:ln w="0"/>
                <a:solidFill>
                  <a:srgbClr val="33CAFF"/>
                </a:solidFill>
                <a:effectLst>
                  <a:outerShdw blurRad="38100" dist="38100" dir="2700000" algn="tl">
                    <a:srgbClr val="000000">
                      <a:alpha val="43137"/>
                    </a:srgbClr>
                  </a:outerShdw>
                </a:effectLst>
                <a:latin typeface="Aptos" panose="02110004020202020204"/>
              </a:rPr>
              <a:t>Outage Management</a:t>
            </a:r>
            <a:endParaRPr lang="en-US" sz="3300" b="1" dirty="0">
              <a:solidFill>
                <a:srgbClr val="33CAFF"/>
              </a:solidFill>
              <a:effectLst>
                <a:outerShdw blurRad="38100" dist="38100" dir="2700000" algn="tl">
                  <a:srgbClr val="000000">
                    <a:alpha val="43137"/>
                  </a:srgbClr>
                </a:outerShdw>
              </a:effectLst>
              <a:latin typeface="Aptos" panose="02110004020202020204"/>
            </a:endParaRPr>
          </a:p>
        </p:txBody>
      </p:sp>
      <p:pic>
        <p:nvPicPr>
          <p:cNvPr id="6" name="Picture 5">
            <a:extLst>
              <a:ext uri="{FF2B5EF4-FFF2-40B4-BE49-F238E27FC236}">
                <a16:creationId xmlns:a16="http://schemas.microsoft.com/office/drawing/2014/main" id="{4958C69C-9836-3EA1-8D42-59AEE6BF71DE}"/>
              </a:ext>
            </a:extLst>
          </p:cNvPr>
          <p:cNvPicPr>
            <a:picLocks noChangeAspect="1"/>
          </p:cNvPicPr>
          <p:nvPr/>
        </p:nvPicPr>
        <p:blipFill rotWithShape="1">
          <a:blip r:embed="rId3"/>
          <a:srcRect l="1775" r="26486"/>
          <a:stretch/>
        </p:blipFill>
        <p:spPr>
          <a:xfrm>
            <a:off x="4677007" y="1031696"/>
            <a:ext cx="3202538" cy="3061607"/>
          </a:xfrm>
          <a:prstGeom prst="rect">
            <a:avLst/>
          </a:prstGeom>
        </p:spPr>
      </p:pic>
    </p:spTree>
    <p:extLst>
      <p:ext uri="{BB962C8B-B14F-4D97-AF65-F5344CB8AC3E}">
        <p14:creationId xmlns:p14="http://schemas.microsoft.com/office/powerpoint/2010/main" val="28129130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47C4FBD-1213-FE4C-D001-2C9C5F6296E7}"/>
              </a:ext>
            </a:extLst>
          </p:cNvPr>
          <p:cNvSpPr>
            <a:spLocks noGrp="1"/>
          </p:cNvSpPr>
          <p:nvPr>
            <p:ph type="ctrTitle"/>
          </p:nvPr>
        </p:nvSpPr>
        <p:spPr/>
        <p:txBody>
          <a:bodyPr/>
          <a:lstStyle/>
          <a:p>
            <a:r>
              <a:rPr lang="en-US" dirty="0"/>
              <a:t>Rate Case Overview</a:t>
            </a:r>
            <a:br>
              <a:rPr lang="en-US" dirty="0"/>
            </a:br>
            <a:br>
              <a:rPr lang="en-US" dirty="0"/>
            </a:br>
            <a:r>
              <a:rPr lang="en-US" dirty="0"/>
              <a:t>Ray Jones - Consultant</a:t>
            </a:r>
          </a:p>
        </p:txBody>
      </p:sp>
      <p:sp>
        <p:nvSpPr>
          <p:cNvPr id="3" name="Slide Number Placeholder 2">
            <a:extLst>
              <a:ext uri="{FF2B5EF4-FFF2-40B4-BE49-F238E27FC236}">
                <a16:creationId xmlns:a16="http://schemas.microsoft.com/office/drawing/2014/main" id="{3ADC3F7F-2E51-911B-DD34-15998DB0FE8E}"/>
              </a:ext>
            </a:extLst>
          </p:cNvPr>
          <p:cNvSpPr>
            <a:spLocks noGrp="1"/>
          </p:cNvSpPr>
          <p:nvPr>
            <p:ph type="sldNum" sz="quarter" idx="10"/>
          </p:nvPr>
        </p:nvSpPr>
        <p:spPr/>
        <p:txBody>
          <a:bodyPr/>
          <a:lstStyle/>
          <a:p>
            <a:fld id="{4C26DA26-E55F-4906-B916-7540F2FA84EA}" type="slidenum">
              <a:rPr lang="en-US" smtClean="0"/>
              <a:pPr/>
              <a:t>15</a:t>
            </a:fld>
            <a:endParaRPr lang="en-US" dirty="0"/>
          </a:p>
        </p:txBody>
      </p:sp>
    </p:spTree>
    <p:extLst>
      <p:ext uri="{BB962C8B-B14F-4D97-AF65-F5344CB8AC3E}">
        <p14:creationId xmlns:p14="http://schemas.microsoft.com/office/powerpoint/2010/main" val="107678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673E1A-0D7D-3024-18B8-BF98D052D604}"/>
              </a:ext>
            </a:extLst>
          </p:cNvPr>
          <p:cNvSpPr>
            <a:spLocks noGrp="1"/>
          </p:cNvSpPr>
          <p:nvPr>
            <p:ph type="title"/>
          </p:nvPr>
        </p:nvSpPr>
        <p:spPr/>
        <p:txBody>
          <a:bodyPr/>
          <a:lstStyle/>
          <a:p>
            <a:r>
              <a:rPr lang="en-US"/>
              <a:t>Topics</a:t>
            </a:r>
            <a:endParaRPr lang="en-US" dirty="0"/>
          </a:p>
        </p:txBody>
      </p:sp>
      <p:graphicFrame>
        <p:nvGraphicFramePr>
          <p:cNvPr id="10" name="Content Placeholder 6">
            <a:extLst>
              <a:ext uri="{FF2B5EF4-FFF2-40B4-BE49-F238E27FC236}">
                <a16:creationId xmlns:a16="http://schemas.microsoft.com/office/drawing/2014/main" id="{F953F554-8EB2-477F-F8F2-15862413C535}"/>
              </a:ext>
            </a:extLst>
          </p:cNvPr>
          <p:cNvGraphicFramePr>
            <a:graphicFrameLocks noGrp="1"/>
          </p:cNvGraphicFramePr>
          <p:nvPr>
            <p:ph idx="1"/>
            <p:extLst>
              <p:ext uri="{D42A27DB-BD31-4B8C-83A1-F6EECF244321}">
                <p14:modId xmlns:p14="http://schemas.microsoft.com/office/powerpoint/2010/main" val="2957394148"/>
              </p:ext>
            </p:extLst>
          </p:nvPr>
        </p:nvGraphicFramePr>
        <p:xfrm>
          <a:off x="457200" y="1521354"/>
          <a:ext cx="8229600" cy="362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BB920B7-B57F-2649-CCA8-F19224AA3494}"/>
              </a:ext>
            </a:extLst>
          </p:cNvPr>
          <p:cNvSpPr>
            <a:spLocks noGrp="1"/>
          </p:cNvSpPr>
          <p:nvPr>
            <p:ph type="sldNum" sz="quarter" idx="10"/>
          </p:nvPr>
        </p:nvSpPr>
        <p:spPr/>
        <p:txBody>
          <a:bodyPr/>
          <a:lstStyle/>
          <a:p>
            <a:fld id="{4C26DA26-E55F-4906-B916-7540F2FA84EA}" type="slidenum">
              <a:rPr lang="en-US" smtClean="0"/>
              <a:pPr/>
              <a:t>16</a:t>
            </a:fld>
            <a:endParaRPr lang="en-US" dirty="0"/>
          </a:p>
        </p:txBody>
      </p:sp>
    </p:spTree>
    <p:extLst>
      <p:ext uri="{BB962C8B-B14F-4D97-AF65-F5344CB8AC3E}">
        <p14:creationId xmlns:p14="http://schemas.microsoft.com/office/powerpoint/2010/main" val="47626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p:txBody>
          <a:bodyPr>
            <a:normAutofit/>
          </a:bodyPr>
          <a:lstStyle/>
          <a:p>
            <a:pPr marL="457200" indent="-457200">
              <a:spcBef>
                <a:spcPts val="2400"/>
              </a:spcBef>
              <a:buClr>
                <a:srgbClr val="00BCE4"/>
              </a:buClr>
              <a:buFont typeface="Wingdings" panose="05000000000000000000" pitchFamily="2" charset="2"/>
              <a:buChar char="Ø"/>
            </a:pPr>
            <a:r>
              <a:rPr lang="en-US" sz="2800" dirty="0"/>
              <a:t>All Foothills Utilities Customers</a:t>
            </a:r>
          </a:p>
          <a:p>
            <a:pPr marL="692944" lvl="1" indent="-457200">
              <a:spcBef>
                <a:spcPts val="2400"/>
              </a:spcBef>
              <a:buFont typeface="Wingdings" panose="05000000000000000000" pitchFamily="2" charset="2"/>
              <a:buChar char="Ø"/>
            </a:pPr>
            <a:r>
              <a:rPr lang="en-US" sz="2200" dirty="0"/>
              <a:t>Water &amp; Sewer Customers</a:t>
            </a:r>
          </a:p>
          <a:p>
            <a:pPr marL="692944" lvl="1" indent="-457200">
              <a:spcBef>
                <a:spcPts val="2400"/>
              </a:spcBef>
              <a:buFont typeface="Wingdings" panose="05000000000000000000" pitchFamily="2" charset="2"/>
              <a:buChar char="Ø"/>
            </a:pPr>
            <a:r>
              <a:rPr lang="en-US" sz="2200" dirty="0"/>
              <a:t>Water Only Customers</a:t>
            </a:r>
          </a:p>
          <a:p>
            <a:pPr marL="692944" lvl="1" indent="-457200">
              <a:spcBef>
                <a:spcPts val="2400"/>
              </a:spcBef>
              <a:buFont typeface="Wingdings" panose="05000000000000000000" pitchFamily="2" charset="2"/>
              <a:buChar char="Ø"/>
            </a:pPr>
            <a:r>
              <a:rPr lang="en-US" sz="2200" dirty="0"/>
              <a:t>Sewer Only Customers</a:t>
            </a:r>
          </a:p>
          <a:p>
            <a:pPr marL="457200" indent="-457200">
              <a:spcBef>
                <a:spcPts val="2400"/>
              </a:spcBef>
              <a:buClr>
                <a:srgbClr val="00BCE4"/>
              </a:buClr>
              <a:buFont typeface="Wingdings" panose="05000000000000000000" pitchFamily="2" charset="2"/>
              <a:buChar char="Ø"/>
            </a:pPr>
            <a:r>
              <a:rPr lang="en-US" sz="2800" dirty="0"/>
              <a:t>Residential, Commercial, RV Park</a:t>
            </a:r>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17</a:t>
            </a:fld>
            <a:endParaRPr lang="en-US" dirty="0"/>
          </a:p>
        </p:txBody>
      </p:sp>
    </p:spTree>
    <p:extLst>
      <p:ext uri="{BB962C8B-B14F-4D97-AF65-F5344CB8AC3E}">
        <p14:creationId xmlns:p14="http://schemas.microsoft.com/office/powerpoint/2010/main" val="126174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Process - Timeline</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fontScale="92500" lnSpcReduction="10000"/>
          </a:bodyPr>
          <a:lstStyle/>
          <a:p>
            <a:pPr marL="457200" indent="-457200">
              <a:spcBef>
                <a:spcPts val="1200"/>
              </a:spcBef>
              <a:buClr>
                <a:srgbClr val="00BCE4"/>
              </a:buClr>
              <a:buFont typeface="Wingdings" panose="05000000000000000000" pitchFamily="2" charset="2"/>
              <a:buChar char="Ø"/>
            </a:pPr>
            <a:r>
              <a:rPr lang="en-US" dirty="0"/>
              <a:t>Application Filed – 10/31/2023</a:t>
            </a:r>
          </a:p>
          <a:p>
            <a:pPr marL="457200" indent="-457200">
              <a:spcBef>
                <a:spcPts val="1200"/>
              </a:spcBef>
              <a:buClr>
                <a:srgbClr val="00BCE4"/>
              </a:buClr>
              <a:buFont typeface="Wingdings" panose="05000000000000000000" pitchFamily="2" charset="2"/>
              <a:buChar char="Ø"/>
            </a:pPr>
            <a:r>
              <a:rPr lang="en-US" dirty="0"/>
              <a:t>ACC Issued Sufficiency – 11/30/2023</a:t>
            </a:r>
          </a:p>
          <a:p>
            <a:pPr marL="692944" lvl="1" indent="-457200">
              <a:spcBef>
                <a:spcPts val="1200"/>
              </a:spcBef>
              <a:buFont typeface="Wingdings" panose="05000000000000000000" pitchFamily="2" charset="2"/>
              <a:buChar char="Ø"/>
            </a:pPr>
            <a:r>
              <a:rPr lang="en-US" sz="2000" dirty="0"/>
              <a:t>Begins a 360 day processing period</a:t>
            </a:r>
          </a:p>
          <a:p>
            <a:pPr marL="457200" indent="-457200">
              <a:spcBef>
                <a:spcPts val="1200"/>
              </a:spcBef>
              <a:buClr>
                <a:srgbClr val="00BCE4"/>
              </a:buClr>
              <a:buFont typeface="Wingdings" panose="05000000000000000000" pitchFamily="2" charset="2"/>
              <a:buChar char="Ø"/>
            </a:pPr>
            <a:r>
              <a:rPr lang="en-US" dirty="0"/>
              <a:t>Customer Notification – January/February 2024</a:t>
            </a:r>
          </a:p>
          <a:p>
            <a:pPr marL="457200" indent="-457200">
              <a:spcBef>
                <a:spcPts val="1200"/>
              </a:spcBef>
              <a:buClr>
                <a:srgbClr val="00BCE4"/>
              </a:buClr>
              <a:buFont typeface="Wingdings" panose="05000000000000000000" pitchFamily="2" charset="2"/>
              <a:buChar char="Ø"/>
            </a:pPr>
            <a:r>
              <a:rPr lang="en-US" dirty="0"/>
              <a:t>Staff / RUCO Audit and Testimony – December 2023 - May 2024</a:t>
            </a:r>
          </a:p>
          <a:p>
            <a:pPr marL="457200" indent="-457200">
              <a:spcBef>
                <a:spcPts val="1200"/>
              </a:spcBef>
              <a:buClr>
                <a:srgbClr val="00BCE4"/>
              </a:buClr>
              <a:buFont typeface="Wingdings" panose="05000000000000000000" pitchFamily="2" charset="2"/>
              <a:buChar char="Ø"/>
            </a:pPr>
            <a:r>
              <a:rPr lang="en-US" dirty="0"/>
              <a:t>Settlement Agreement – July 2024</a:t>
            </a:r>
          </a:p>
          <a:p>
            <a:pPr marL="692944" lvl="1" indent="-457200">
              <a:spcBef>
                <a:spcPts val="1200"/>
              </a:spcBef>
              <a:buFont typeface="Wingdings" panose="05000000000000000000" pitchFamily="2" charset="2"/>
              <a:buChar char="Ø"/>
            </a:pPr>
            <a:r>
              <a:rPr lang="en-US" dirty="0"/>
              <a:t>Signed </a:t>
            </a:r>
            <a:r>
              <a:rPr lang="en-US"/>
              <a:t>July 16, </a:t>
            </a:r>
            <a:r>
              <a:rPr lang="en-US" dirty="0"/>
              <a:t>2024</a:t>
            </a:r>
          </a:p>
          <a:p>
            <a:pPr marL="692944" lvl="1" indent="-457200">
              <a:spcBef>
                <a:spcPts val="1200"/>
              </a:spcBef>
              <a:buFont typeface="Wingdings" panose="05000000000000000000" pitchFamily="2" charset="2"/>
              <a:buChar char="Ø"/>
            </a:pPr>
            <a:r>
              <a:rPr lang="en-US" dirty="0"/>
              <a:t>Foothills – ACC Staff – RUCO</a:t>
            </a:r>
          </a:p>
          <a:p>
            <a:pPr marL="692944" lvl="1" indent="-457200">
              <a:spcBef>
                <a:spcPts val="1200"/>
              </a:spcBef>
              <a:buFont typeface="Wingdings" panose="05000000000000000000" pitchFamily="2" charset="2"/>
              <a:buChar char="Ø"/>
            </a:pPr>
            <a:r>
              <a:rPr lang="en-US" dirty="0"/>
              <a:t>Not Binding on Commission</a:t>
            </a:r>
          </a:p>
          <a:p>
            <a:pPr marL="457200" indent="-457200">
              <a:spcBef>
                <a:spcPts val="2400"/>
              </a:spcBef>
              <a:buClr>
                <a:srgbClr val="00BCE4"/>
              </a:buClr>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18</a:t>
            </a:fld>
            <a:endParaRPr lang="en-US" dirty="0"/>
          </a:p>
        </p:txBody>
      </p:sp>
    </p:spTree>
    <p:extLst>
      <p:ext uri="{BB962C8B-B14F-4D97-AF65-F5344CB8AC3E}">
        <p14:creationId xmlns:p14="http://schemas.microsoft.com/office/powerpoint/2010/main" val="240130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Process - Timeline</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Hearing – August 5, 2024</a:t>
            </a:r>
          </a:p>
          <a:p>
            <a:pPr marL="692944" lvl="1" indent="-457200">
              <a:spcBef>
                <a:spcPts val="1200"/>
              </a:spcBef>
              <a:buFont typeface="Wingdings" panose="05000000000000000000" pitchFamily="2" charset="2"/>
              <a:buChar char="Ø"/>
            </a:pPr>
            <a:r>
              <a:rPr lang="en-US" sz="2000" dirty="0"/>
              <a:t>Public Comment</a:t>
            </a:r>
          </a:p>
          <a:p>
            <a:pPr marL="692944" lvl="1" indent="-457200">
              <a:spcBef>
                <a:spcPts val="1200"/>
              </a:spcBef>
              <a:buFont typeface="Wingdings" panose="05000000000000000000" pitchFamily="2" charset="2"/>
              <a:buChar char="Ø"/>
            </a:pPr>
            <a:r>
              <a:rPr lang="en-US" sz="2000" dirty="0"/>
              <a:t>Testimony Supporting Settlement</a:t>
            </a:r>
          </a:p>
          <a:p>
            <a:pPr marL="457200" indent="-457200">
              <a:spcBef>
                <a:spcPts val="1200"/>
              </a:spcBef>
              <a:buClr>
                <a:srgbClr val="00BCE4"/>
              </a:buClr>
              <a:buFont typeface="Wingdings" panose="05000000000000000000" pitchFamily="2" charset="2"/>
              <a:buChar char="Ø"/>
            </a:pPr>
            <a:r>
              <a:rPr lang="en-US" sz="2800" dirty="0"/>
              <a:t>Administrative Law Judge Review</a:t>
            </a:r>
          </a:p>
          <a:p>
            <a:pPr marL="457200" indent="-457200">
              <a:spcBef>
                <a:spcPts val="1200"/>
              </a:spcBef>
              <a:buClr>
                <a:srgbClr val="00BCE4"/>
              </a:buClr>
              <a:buFont typeface="Wingdings" panose="05000000000000000000" pitchFamily="2" charset="2"/>
              <a:buChar char="Ø"/>
            </a:pPr>
            <a:r>
              <a:rPr lang="en-US" sz="2800" dirty="0"/>
              <a:t>Recommended Order – Sept - Oct 2024</a:t>
            </a:r>
          </a:p>
          <a:p>
            <a:pPr marL="457200" indent="-457200">
              <a:spcBef>
                <a:spcPts val="1200"/>
              </a:spcBef>
              <a:buClr>
                <a:srgbClr val="00BCE4"/>
              </a:buClr>
              <a:buFont typeface="Wingdings" panose="05000000000000000000" pitchFamily="2" charset="2"/>
              <a:buChar char="Ø"/>
            </a:pPr>
            <a:r>
              <a:rPr lang="en-US" sz="2800" dirty="0"/>
              <a:t>Open Meeting – October 2024</a:t>
            </a:r>
          </a:p>
          <a:p>
            <a:pPr marL="457200" indent="-457200">
              <a:spcBef>
                <a:spcPts val="1200"/>
              </a:spcBef>
              <a:buClr>
                <a:srgbClr val="00BCE4"/>
              </a:buClr>
              <a:buFont typeface="Wingdings" panose="05000000000000000000" pitchFamily="2" charset="2"/>
              <a:buChar char="Ø"/>
            </a:pPr>
            <a:r>
              <a:rPr lang="en-US" sz="2800" dirty="0"/>
              <a:t>New Rates in Effect – 11/1/2024</a:t>
            </a:r>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19</a:t>
            </a:fld>
            <a:endParaRPr lang="en-US" dirty="0"/>
          </a:p>
        </p:txBody>
      </p:sp>
    </p:spTree>
    <p:extLst>
      <p:ext uri="{BB962C8B-B14F-4D97-AF65-F5344CB8AC3E}">
        <p14:creationId xmlns:p14="http://schemas.microsoft.com/office/powerpoint/2010/main" val="352781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62F1-50CF-FE58-ECDF-6911C881D224}"/>
              </a:ext>
            </a:extLst>
          </p:cNvPr>
          <p:cNvSpPr>
            <a:spLocks noGrp="1"/>
          </p:cNvSpPr>
          <p:nvPr>
            <p:ph type="ctrTitle"/>
          </p:nvPr>
        </p:nvSpPr>
        <p:spPr>
          <a:xfrm>
            <a:off x="83634" y="759774"/>
            <a:ext cx="8859644" cy="3037215"/>
          </a:xfrm>
        </p:spPr>
        <p:txBody>
          <a:bodyPr/>
          <a:lstStyle/>
          <a:p>
            <a:r>
              <a:rPr lang="en-US" sz="3200" dirty="0">
                <a:solidFill>
                  <a:schemeClr val="tx1"/>
                </a:solidFill>
              </a:rPr>
              <a:t>Since Foothills purchased Far West Water and Sewer on October 6, 2022, we have invested in much-needed improvements in our infrastructure to better serve our customers.  The previous owners deferred investment and maintenance and, as a result, had many compliance issues. </a:t>
            </a:r>
            <a:br>
              <a:rPr lang="en-US" sz="3200" dirty="0">
                <a:solidFill>
                  <a:srgbClr val="C00000"/>
                </a:solidFill>
              </a:rPr>
            </a:br>
            <a:endParaRPr lang="en-US" sz="3200" dirty="0">
              <a:solidFill>
                <a:srgbClr val="C00000"/>
              </a:solidFill>
            </a:endParaRPr>
          </a:p>
        </p:txBody>
      </p:sp>
      <p:sp>
        <p:nvSpPr>
          <p:cNvPr id="3" name="Slide Number Placeholder 2">
            <a:extLst>
              <a:ext uri="{FF2B5EF4-FFF2-40B4-BE49-F238E27FC236}">
                <a16:creationId xmlns:a16="http://schemas.microsoft.com/office/drawing/2014/main" id="{4240FB72-7D4D-CE89-3BC6-D7112242BDFA}"/>
              </a:ext>
            </a:extLst>
          </p:cNvPr>
          <p:cNvSpPr>
            <a:spLocks noGrp="1"/>
          </p:cNvSpPr>
          <p:nvPr>
            <p:ph type="sldNum" sz="quarter" idx="10"/>
          </p:nvPr>
        </p:nvSpPr>
        <p:spPr/>
        <p:txBody>
          <a:bodyPr/>
          <a:lstStyle/>
          <a:p>
            <a:fld id="{4C26DA26-E55F-4906-B916-7540F2FA84EA}" type="slidenum">
              <a:rPr lang="en-US" smtClean="0"/>
              <a:pPr/>
              <a:t>2</a:t>
            </a:fld>
            <a:endParaRPr lang="en-US" dirty="0"/>
          </a:p>
        </p:txBody>
      </p:sp>
    </p:spTree>
    <p:extLst>
      <p:ext uri="{BB962C8B-B14F-4D97-AF65-F5344CB8AC3E}">
        <p14:creationId xmlns:p14="http://schemas.microsoft.com/office/powerpoint/2010/main" val="213361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Process - Timeline</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4079347"/>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All Dates Subject to Change</a:t>
            </a:r>
          </a:p>
          <a:p>
            <a:pPr marL="692944" lvl="1" indent="-457200">
              <a:spcBef>
                <a:spcPts val="1200"/>
              </a:spcBef>
              <a:buFont typeface="Wingdings" panose="05000000000000000000" pitchFamily="2" charset="2"/>
              <a:buChar char="Ø"/>
            </a:pPr>
            <a:r>
              <a:rPr lang="en-US" sz="2000" dirty="0"/>
              <a:t>Delays are not uncommon</a:t>
            </a:r>
          </a:p>
          <a:p>
            <a:pPr marL="457200" indent="-457200">
              <a:spcBef>
                <a:spcPts val="1200"/>
              </a:spcBef>
              <a:buClr>
                <a:srgbClr val="00BCE4"/>
              </a:buClr>
              <a:buFont typeface="Wingdings" panose="05000000000000000000" pitchFamily="2" charset="2"/>
              <a:buChar char="Ø"/>
            </a:pPr>
            <a:r>
              <a:rPr lang="en-US" sz="2800" dirty="0"/>
              <a:t>Customer Participation</a:t>
            </a:r>
          </a:p>
          <a:p>
            <a:pPr marL="692944" lvl="1" indent="-457200">
              <a:spcBef>
                <a:spcPts val="1200"/>
              </a:spcBef>
              <a:buFont typeface="Wingdings" panose="05000000000000000000" pitchFamily="2" charset="2"/>
              <a:buChar char="Ø"/>
            </a:pPr>
            <a:r>
              <a:rPr lang="en-US" sz="2200" dirty="0"/>
              <a:t>Company Public Meetings</a:t>
            </a:r>
          </a:p>
          <a:p>
            <a:pPr marL="692944" lvl="1" indent="-457200">
              <a:spcBef>
                <a:spcPts val="1200"/>
              </a:spcBef>
              <a:buFont typeface="Wingdings" panose="05000000000000000000" pitchFamily="2" charset="2"/>
              <a:buChar char="Ø"/>
            </a:pPr>
            <a:r>
              <a:rPr lang="en-US" sz="2200" dirty="0"/>
              <a:t>Foothillsutilities.com</a:t>
            </a:r>
          </a:p>
          <a:p>
            <a:pPr marL="692944" lvl="1" indent="-457200">
              <a:spcBef>
                <a:spcPts val="1200"/>
              </a:spcBef>
              <a:buFont typeface="Wingdings" panose="05000000000000000000" pitchFamily="2" charset="2"/>
              <a:buChar char="Ø"/>
            </a:pPr>
            <a:r>
              <a:rPr lang="en-US" sz="2200" dirty="0"/>
              <a:t>ACC – Docket WS-21182A-23-0292</a:t>
            </a:r>
          </a:p>
          <a:p>
            <a:pPr marL="1062038" lvl="2" indent="-457200">
              <a:spcBef>
                <a:spcPts val="1200"/>
              </a:spcBef>
              <a:buFont typeface="Wingdings" panose="05000000000000000000" pitchFamily="2" charset="2"/>
              <a:buChar char="Ø"/>
            </a:pPr>
            <a:r>
              <a:rPr lang="en-US" sz="1800" dirty="0"/>
              <a:t>Call Commission</a:t>
            </a:r>
          </a:p>
          <a:p>
            <a:pPr marL="1062038" lvl="2" indent="-457200">
              <a:spcBef>
                <a:spcPts val="1200"/>
              </a:spcBef>
              <a:buFont typeface="Wingdings" panose="05000000000000000000" pitchFamily="2" charset="2"/>
              <a:buChar char="Ø"/>
            </a:pPr>
            <a:r>
              <a:rPr lang="en-US" sz="1800" dirty="0"/>
              <a:t>File comment at www.azcc.gov</a:t>
            </a:r>
          </a:p>
          <a:p>
            <a:pPr marL="1062038" lvl="2" indent="-457200">
              <a:spcBef>
                <a:spcPts val="1200"/>
              </a:spcBef>
              <a:buFont typeface="Wingdings" panose="05000000000000000000" pitchFamily="2" charset="2"/>
              <a:buChar char="Ø"/>
            </a:pPr>
            <a:r>
              <a:rPr lang="en-US" sz="1800" dirty="0"/>
              <a:t>Attend / Participate Public Comment Sessions – July 24 &amp; 29, Aug. 5</a:t>
            </a:r>
            <a:endParaRPr lang="en-US" sz="2200" dirty="0"/>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20</a:t>
            </a:fld>
            <a:endParaRPr lang="en-US" dirty="0"/>
          </a:p>
        </p:txBody>
      </p:sp>
    </p:spTree>
    <p:extLst>
      <p:ext uri="{BB962C8B-B14F-4D97-AF65-F5344CB8AC3E}">
        <p14:creationId xmlns:p14="http://schemas.microsoft.com/office/powerpoint/2010/main" val="285969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Process - Financial</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Capital Investment (Rate Base)</a:t>
            </a:r>
          </a:p>
          <a:p>
            <a:pPr>
              <a:spcBef>
                <a:spcPts val="1200"/>
              </a:spcBef>
              <a:buClr>
                <a:srgbClr val="00BCE4"/>
              </a:buClr>
            </a:pPr>
            <a:r>
              <a:rPr lang="en-US" sz="2800" dirty="0"/>
              <a:t>	x Cost of Capital (Equity &amp; Debt)</a:t>
            </a:r>
          </a:p>
          <a:p>
            <a:pPr>
              <a:spcBef>
                <a:spcPts val="1200"/>
              </a:spcBef>
              <a:buClr>
                <a:srgbClr val="00BCE4"/>
              </a:buClr>
            </a:pPr>
            <a:r>
              <a:rPr lang="en-US" sz="2800" dirty="0"/>
              <a:t>	= Return on Investment</a:t>
            </a:r>
          </a:p>
          <a:p>
            <a:pPr marL="457200" indent="-457200">
              <a:spcBef>
                <a:spcPts val="1200"/>
              </a:spcBef>
              <a:buClr>
                <a:srgbClr val="00BCE4"/>
              </a:buClr>
              <a:buFont typeface="Wingdings" panose="05000000000000000000" pitchFamily="2" charset="2"/>
              <a:buChar char="Ø"/>
            </a:pPr>
            <a:r>
              <a:rPr lang="en-US" sz="2800" dirty="0"/>
              <a:t>+ Expenses</a:t>
            </a:r>
          </a:p>
          <a:p>
            <a:pPr marL="457200" indent="-457200">
              <a:spcBef>
                <a:spcPts val="1200"/>
              </a:spcBef>
              <a:buClr>
                <a:srgbClr val="00BCE4"/>
              </a:buClr>
              <a:buFont typeface="Wingdings" panose="05000000000000000000" pitchFamily="2" charset="2"/>
              <a:buChar char="Ø"/>
            </a:pPr>
            <a:r>
              <a:rPr lang="en-US" sz="2800" dirty="0"/>
              <a:t>= Revenue Requirement</a:t>
            </a:r>
          </a:p>
          <a:p>
            <a:pPr marL="457200" indent="-457200">
              <a:spcBef>
                <a:spcPts val="1200"/>
              </a:spcBef>
              <a:buClr>
                <a:srgbClr val="00BCE4"/>
              </a:buClr>
              <a:buFont typeface="Wingdings" panose="05000000000000000000" pitchFamily="2" charset="2"/>
              <a:buChar char="Ø"/>
            </a:pPr>
            <a:r>
              <a:rPr lang="en-US" sz="2800" dirty="0"/>
              <a:t>Allocate Revenue Requirement</a:t>
            </a:r>
          </a:p>
          <a:p>
            <a:pPr>
              <a:spcBef>
                <a:spcPts val="1200"/>
              </a:spcBef>
              <a:buClr>
                <a:srgbClr val="00BCE4"/>
              </a:buClr>
            </a:pPr>
            <a:r>
              <a:rPr lang="en-US" sz="2800" dirty="0"/>
              <a:t>     to Customer Classes (Rate Design)</a:t>
            </a:r>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21</a:t>
            </a:fld>
            <a:endParaRPr lang="en-US" dirty="0"/>
          </a:p>
        </p:txBody>
      </p:sp>
    </p:spTree>
    <p:extLst>
      <p:ext uri="{BB962C8B-B14F-4D97-AF65-F5344CB8AC3E}">
        <p14:creationId xmlns:p14="http://schemas.microsoft.com/office/powerpoint/2010/main" val="303130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Last Water Rate Case</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Filed March 12, 1999</a:t>
            </a:r>
          </a:p>
          <a:p>
            <a:pPr marL="457200" indent="-457200">
              <a:spcBef>
                <a:spcPts val="1200"/>
              </a:spcBef>
              <a:buClr>
                <a:srgbClr val="00BCE4"/>
              </a:buClr>
              <a:buFont typeface="Wingdings" panose="05000000000000000000" pitchFamily="2" charset="2"/>
              <a:buChar char="Ø"/>
            </a:pPr>
            <a:r>
              <a:rPr lang="en-US" sz="2800" dirty="0"/>
              <a:t>Test Year Ending September 30, 1998</a:t>
            </a:r>
          </a:p>
          <a:p>
            <a:pPr marL="457200" indent="-457200">
              <a:spcBef>
                <a:spcPts val="1200"/>
              </a:spcBef>
              <a:buClr>
                <a:srgbClr val="00BCE4"/>
              </a:buClr>
              <a:buFont typeface="Wingdings" panose="05000000000000000000" pitchFamily="2" charset="2"/>
              <a:buChar char="Ø"/>
            </a:pPr>
            <a:r>
              <a:rPr lang="en-US" sz="2800" dirty="0"/>
              <a:t>Decision No. 61833 (July 20, 1999)</a:t>
            </a:r>
          </a:p>
          <a:p>
            <a:pPr marL="692944" lvl="1" indent="-457200">
              <a:spcBef>
                <a:spcPts val="1200"/>
              </a:spcBef>
              <a:buFont typeface="Wingdings" panose="05000000000000000000" pitchFamily="2" charset="2"/>
              <a:buChar char="Ø"/>
            </a:pPr>
            <a:r>
              <a:rPr lang="en-US" sz="2200" dirty="0"/>
              <a:t>Interim Rates</a:t>
            </a:r>
          </a:p>
          <a:p>
            <a:pPr marL="457200" indent="-457200">
              <a:spcBef>
                <a:spcPts val="1200"/>
              </a:spcBef>
              <a:buClr>
                <a:srgbClr val="00BCE4"/>
              </a:buClr>
              <a:buFont typeface="Wingdings" panose="05000000000000000000" pitchFamily="2" charset="2"/>
              <a:buChar char="Ø"/>
            </a:pPr>
            <a:r>
              <a:rPr lang="en-US" sz="2800" dirty="0"/>
              <a:t>Decision No. 62649 (June 13, 2000)</a:t>
            </a:r>
          </a:p>
          <a:p>
            <a:pPr marL="692944" lvl="1" indent="-457200">
              <a:spcBef>
                <a:spcPts val="1200"/>
              </a:spcBef>
              <a:buFont typeface="Wingdings" panose="05000000000000000000" pitchFamily="2" charset="2"/>
              <a:buChar char="Ø"/>
            </a:pPr>
            <a:r>
              <a:rPr lang="en-US" sz="2200" dirty="0"/>
              <a:t>Rates Effective July 1, 1999</a:t>
            </a:r>
          </a:p>
          <a:p>
            <a:pPr marL="457200" indent="-457200">
              <a:spcBef>
                <a:spcPts val="1200"/>
              </a:spcBef>
              <a:buClr>
                <a:srgbClr val="00BCE4"/>
              </a:buClr>
              <a:buFont typeface="Wingdings" panose="05000000000000000000" pitchFamily="2" charset="2"/>
              <a:buChar char="Ø"/>
            </a:pPr>
            <a:r>
              <a:rPr lang="en-US" sz="2800" dirty="0"/>
              <a:t>25 Years Since Last Water Increase</a:t>
            </a:r>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22</a:t>
            </a:fld>
            <a:endParaRPr lang="en-US" dirty="0"/>
          </a:p>
        </p:txBody>
      </p:sp>
    </p:spTree>
    <p:extLst>
      <p:ext uri="{BB962C8B-B14F-4D97-AF65-F5344CB8AC3E}">
        <p14:creationId xmlns:p14="http://schemas.microsoft.com/office/powerpoint/2010/main" val="231843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Last Sewer Rate Case</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Filed July 6, 2012</a:t>
            </a:r>
          </a:p>
          <a:p>
            <a:pPr marL="457200" indent="-457200">
              <a:spcBef>
                <a:spcPts val="1200"/>
              </a:spcBef>
              <a:buClr>
                <a:srgbClr val="00BCE4"/>
              </a:buClr>
              <a:buFont typeface="Wingdings" panose="05000000000000000000" pitchFamily="2" charset="2"/>
              <a:buChar char="Ø"/>
            </a:pPr>
            <a:r>
              <a:rPr lang="en-US" sz="2800" dirty="0"/>
              <a:t>Test Year Ending December 31, 2011</a:t>
            </a:r>
          </a:p>
          <a:p>
            <a:pPr marL="457200" indent="-457200">
              <a:spcBef>
                <a:spcPts val="1200"/>
              </a:spcBef>
              <a:buClr>
                <a:srgbClr val="00BCE4"/>
              </a:buClr>
              <a:buFont typeface="Wingdings" panose="05000000000000000000" pitchFamily="2" charset="2"/>
              <a:buChar char="Ø"/>
            </a:pPr>
            <a:r>
              <a:rPr lang="en-US" sz="2800" dirty="0"/>
              <a:t>Decision No. 74097 (Sept. 23, 2013)</a:t>
            </a:r>
          </a:p>
          <a:p>
            <a:pPr marL="692944" lvl="1" indent="-457200">
              <a:spcBef>
                <a:spcPts val="1200"/>
              </a:spcBef>
              <a:buFont typeface="Wingdings" panose="05000000000000000000" pitchFamily="2" charset="2"/>
              <a:buChar char="Ø"/>
            </a:pPr>
            <a:r>
              <a:rPr lang="en-US" sz="2200" dirty="0"/>
              <a:t>Phase 1 Rates - Effective November 1, 2013</a:t>
            </a:r>
          </a:p>
          <a:p>
            <a:pPr marL="692944" lvl="1" indent="-457200">
              <a:spcBef>
                <a:spcPts val="1200"/>
              </a:spcBef>
              <a:buFont typeface="Wingdings" panose="05000000000000000000" pitchFamily="2" charset="2"/>
              <a:buChar char="Ø"/>
            </a:pPr>
            <a:r>
              <a:rPr lang="en-US" sz="2200" dirty="0"/>
              <a:t>Phase 2 Rates – Effective May 1, 2014</a:t>
            </a:r>
          </a:p>
          <a:p>
            <a:pPr marL="457200" indent="-457200">
              <a:spcBef>
                <a:spcPts val="1200"/>
              </a:spcBef>
              <a:buClr>
                <a:srgbClr val="00BCE4"/>
              </a:buClr>
              <a:buFont typeface="Wingdings" panose="05000000000000000000" pitchFamily="2" charset="2"/>
              <a:buChar char="Ø"/>
            </a:pPr>
            <a:r>
              <a:rPr lang="en-US" sz="2800" dirty="0"/>
              <a:t>10 Years Since Last Sewer Increase</a:t>
            </a:r>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23</a:t>
            </a:fld>
            <a:endParaRPr lang="en-US" dirty="0"/>
          </a:p>
        </p:txBody>
      </p:sp>
    </p:spTree>
    <p:extLst>
      <p:ext uri="{BB962C8B-B14F-4D97-AF65-F5344CB8AC3E}">
        <p14:creationId xmlns:p14="http://schemas.microsoft.com/office/powerpoint/2010/main" val="220612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Summary Investment</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Water Rate Base</a:t>
            </a:r>
            <a:endParaRPr lang="en-US" sz="1800" dirty="0"/>
          </a:p>
          <a:p>
            <a:pPr marL="692944" lvl="1" indent="-457200">
              <a:spcBef>
                <a:spcPts val="1200"/>
              </a:spcBef>
              <a:buFont typeface="Wingdings" panose="05000000000000000000" pitchFamily="2" charset="2"/>
              <a:buChar char="Ø"/>
            </a:pPr>
            <a:r>
              <a:rPr lang="en-US" sz="2200" dirty="0"/>
              <a:t>Test Year - Sept. 30, 1998 - $10.9 million</a:t>
            </a:r>
          </a:p>
          <a:p>
            <a:pPr marL="692944" lvl="1" indent="-457200">
              <a:spcBef>
                <a:spcPts val="1200"/>
              </a:spcBef>
              <a:buFont typeface="Wingdings" panose="05000000000000000000" pitchFamily="2" charset="2"/>
              <a:buChar char="Ø"/>
            </a:pPr>
            <a:r>
              <a:rPr lang="en-US" sz="2200" dirty="0"/>
              <a:t>Test Year – June 30, 2023 - $15.6 million</a:t>
            </a:r>
          </a:p>
          <a:p>
            <a:pPr marL="692944" lvl="1" indent="-457200">
              <a:spcBef>
                <a:spcPts val="1200"/>
              </a:spcBef>
              <a:buFont typeface="Wingdings" panose="05000000000000000000" pitchFamily="2" charset="2"/>
              <a:buChar char="Ø"/>
            </a:pPr>
            <a:r>
              <a:rPr lang="en-US" sz="2200" dirty="0"/>
              <a:t>43% increase in investment</a:t>
            </a:r>
          </a:p>
          <a:p>
            <a:pPr marL="457200" indent="-457200">
              <a:spcBef>
                <a:spcPts val="1200"/>
              </a:spcBef>
              <a:buClr>
                <a:srgbClr val="00BCE4"/>
              </a:buClr>
              <a:buFont typeface="Wingdings" panose="05000000000000000000" pitchFamily="2" charset="2"/>
              <a:buChar char="Ø"/>
            </a:pPr>
            <a:r>
              <a:rPr lang="en-US" sz="2800" dirty="0"/>
              <a:t>Sewer Rate Base</a:t>
            </a:r>
          </a:p>
          <a:p>
            <a:pPr marL="692944" lvl="1" indent="-457200">
              <a:spcBef>
                <a:spcPts val="1200"/>
              </a:spcBef>
              <a:buFont typeface="Wingdings" panose="05000000000000000000" pitchFamily="2" charset="2"/>
              <a:buChar char="Ø"/>
            </a:pPr>
            <a:r>
              <a:rPr lang="en-US" sz="2200" dirty="0"/>
              <a:t>Test Year – Dec. 31, 2011 - $20.0 million</a:t>
            </a:r>
          </a:p>
          <a:p>
            <a:pPr marL="692944" lvl="1" indent="-457200">
              <a:spcBef>
                <a:spcPts val="1200"/>
              </a:spcBef>
              <a:buFont typeface="Wingdings" panose="05000000000000000000" pitchFamily="2" charset="2"/>
              <a:buChar char="Ø"/>
            </a:pPr>
            <a:r>
              <a:rPr lang="en-US" sz="2200" dirty="0"/>
              <a:t>Test Year – June 30, 2023 - $33.4 million</a:t>
            </a:r>
          </a:p>
          <a:p>
            <a:pPr marL="692944" lvl="1" indent="-457200">
              <a:spcBef>
                <a:spcPts val="1200"/>
              </a:spcBef>
              <a:buFont typeface="Wingdings" panose="05000000000000000000" pitchFamily="2" charset="2"/>
              <a:buChar char="Ø"/>
            </a:pPr>
            <a:r>
              <a:rPr lang="en-US" sz="2200" dirty="0"/>
              <a:t>67% increase in investment</a:t>
            </a:r>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24</a:t>
            </a:fld>
            <a:endParaRPr lang="en-US" dirty="0"/>
          </a:p>
        </p:txBody>
      </p:sp>
    </p:spTree>
    <p:extLst>
      <p:ext uri="{BB962C8B-B14F-4D97-AF65-F5344CB8AC3E}">
        <p14:creationId xmlns:p14="http://schemas.microsoft.com/office/powerpoint/2010/main" val="115486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Summary – Water Filing</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Residential Customer Increase</a:t>
            </a:r>
          </a:p>
          <a:p>
            <a:pPr marL="692944" lvl="1" indent="-457200">
              <a:spcBef>
                <a:spcPts val="1200"/>
              </a:spcBef>
              <a:buFont typeface="Wingdings" panose="05000000000000000000" pitchFamily="2" charset="2"/>
              <a:buChar char="Ø"/>
            </a:pPr>
            <a:r>
              <a:rPr lang="en-US" sz="2200" dirty="0"/>
              <a:t>$2.11 per month – (8.08%)</a:t>
            </a:r>
          </a:p>
          <a:p>
            <a:pPr marL="1062038" lvl="2" indent="-457200">
              <a:spcBef>
                <a:spcPts val="1200"/>
              </a:spcBef>
            </a:pPr>
            <a:r>
              <a:rPr lang="en-US" sz="1800" dirty="0"/>
              <a:t>Average Usage 6,959 gallons per month</a:t>
            </a:r>
          </a:p>
          <a:p>
            <a:pPr marL="457200" indent="-457200">
              <a:spcBef>
                <a:spcPts val="1200"/>
              </a:spcBef>
              <a:buClr>
                <a:srgbClr val="00BCE4"/>
              </a:buClr>
              <a:buFont typeface="Wingdings" panose="05000000000000000000" pitchFamily="2" charset="2"/>
              <a:buChar char="Ø"/>
            </a:pPr>
            <a:r>
              <a:rPr lang="en-US" sz="2800" dirty="0"/>
              <a:t>Conservation Oriented Rate Design</a:t>
            </a:r>
          </a:p>
          <a:p>
            <a:pPr marL="692944" lvl="1" indent="-457200">
              <a:spcBef>
                <a:spcPts val="1200"/>
              </a:spcBef>
              <a:buFont typeface="Wingdings" panose="05000000000000000000" pitchFamily="2" charset="2"/>
              <a:buChar char="Ø"/>
            </a:pPr>
            <a:r>
              <a:rPr lang="en-US" sz="2200" dirty="0"/>
              <a:t>Inverted Tier Rates</a:t>
            </a:r>
          </a:p>
          <a:p>
            <a:pPr marL="457200" indent="-457200">
              <a:spcBef>
                <a:spcPts val="1200"/>
              </a:spcBef>
              <a:buClr>
                <a:srgbClr val="00BCE4"/>
              </a:buClr>
              <a:buFont typeface="Wingdings" panose="05000000000000000000" pitchFamily="2" charset="2"/>
              <a:buChar char="Ø"/>
            </a:pPr>
            <a:r>
              <a:rPr lang="en-US" sz="2800" dirty="0"/>
              <a:t>Overall Increase – 15.13%</a:t>
            </a:r>
            <a:endParaRPr lang="en-US" sz="2200" dirty="0"/>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25</a:t>
            </a:fld>
            <a:endParaRPr lang="en-US" dirty="0"/>
          </a:p>
        </p:txBody>
      </p:sp>
    </p:spTree>
    <p:extLst>
      <p:ext uri="{BB962C8B-B14F-4D97-AF65-F5344CB8AC3E}">
        <p14:creationId xmlns:p14="http://schemas.microsoft.com/office/powerpoint/2010/main" val="2548741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Residential Rate - Water</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fontScale="85000" lnSpcReduction="20000"/>
          </a:bodyPr>
          <a:lstStyle/>
          <a:p>
            <a:pPr marL="457200" indent="-457200">
              <a:spcBef>
                <a:spcPts val="1200"/>
              </a:spcBef>
              <a:buClr>
                <a:srgbClr val="00BCE4"/>
              </a:buClr>
              <a:buFont typeface="Wingdings" panose="05000000000000000000" pitchFamily="2" charset="2"/>
              <a:buChar char="Ø"/>
            </a:pPr>
            <a:r>
              <a:rPr lang="en-US" sz="2800" dirty="0"/>
              <a:t>100% of Residential Customers</a:t>
            </a:r>
          </a:p>
          <a:p>
            <a:pPr marL="692944" lvl="1" indent="-457200">
              <a:spcBef>
                <a:spcPts val="1200"/>
              </a:spcBef>
              <a:buFont typeface="Wingdings" panose="05000000000000000000" pitchFamily="2" charset="2"/>
              <a:buChar char="Ø"/>
            </a:pPr>
            <a:r>
              <a:rPr lang="en-US" sz="2200" dirty="0"/>
              <a:t>5/8” x 3/4” Meter</a:t>
            </a:r>
          </a:p>
          <a:p>
            <a:pPr marL="457200" indent="-457200">
              <a:spcBef>
                <a:spcPts val="1200"/>
              </a:spcBef>
              <a:buClr>
                <a:srgbClr val="00BCE4"/>
              </a:buClr>
              <a:buFont typeface="Wingdings" panose="05000000000000000000" pitchFamily="2" charset="2"/>
              <a:buChar char="Ø"/>
            </a:pPr>
            <a:r>
              <a:rPr lang="en-US" sz="2800" dirty="0"/>
              <a:t>Current Rate</a:t>
            </a:r>
          </a:p>
          <a:p>
            <a:pPr marL="692944" lvl="1" indent="-457200">
              <a:spcBef>
                <a:spcPts val="1200"/>
              </a:spcBef>
              <a:buFont typeface="Wingdings" panose="05000000000000000000" pitchFamily="2" charset="2"/>
              <a:buChar char="Ø"/>
            </a:pPr>
            <a:r>
              <a:rPr lang="en-US" sz="2200" dirty="0"/>
              <a:t>$14.73 Base Charge</a:t>
            </a:r>
          </a:p>
          <a:p>
            <a:pPr marL="692944" lvl="1" indent="-457200">
              <a:spcBef>
                <a:spcPts val="1200"/>
              </a:spcBef>
              <a:buFont typeface="Wingdings" panose="05000000000000000000" pitchFamily="2" charset="2"/>
              <a:buChar char="Ø"/>
            </a:pPr>
            <a:r>
              <a:rPr lang="en-US" sz="2200" dirty="0"/>
              <a:t>$1.64 per 1,000 gallons</a:t>
            </a:r>
          </a:p>
          <a:p>
            <a:pPr marL="457200" indent="-457200">
              <a:spcBef>
                <a:spcPts val="1200"/>
              </a:spcBef>
              <a:buClr>
                <a:srgbClr val="00BCE4"/>
              </a:buClr>
              <a:buFont typeface="Wingdings" panose="05000000000000000000" pitchFamily="2" charset="2"/>
              <a:buChar char="Ø"/>
            </a:pPr>
            <a:r>
              <a:rPr lang="en-US" sz="2800" dirty="0"/>
              <a:t>Proposed Rate</a:t>
            </a:r>
          </a:p>
          <a:p>
            <a:pPr marL="692944" lvl="1" indent="-457200">
              <a:spcBef>
                <a:spcPts val="1200"/>
              </a:spcBef>
              <a:buFont typeface="Wingdings" panose="05000000000000000000" pitchFamily="2" charset="2"/>
              <a:buChar char="Ø"/>
            </a:pPr>
            <a:r>
              <a:rPr lang="en-US" sz="2200" dirty="0"/>
              <a:t>$16.10Base Charge</a:t>
            </a:r>
          </a:p>
          <a:p>
            <a:pPr marL="692944" lvl="1" indent="-457200">
              <a:spcBef>
                <a:spcPts val="1200"/>
              </a:spcBef>
              <a:buFont typeface="Wingdings" panose="05000000000000000000" pitchFamily="2" charset="2"/>
              <a:buChar char="Ø"/>
            </a:pPr>
            <a:r>
              <a:rPr lang="en-US" sz="2200" dirty="0"/>
              <a:t>$1.64 per 1,000 gallons, 0 – 3,000 gallons</a:t>
            </a:r>
          </a:p>
          <a:p>
            <a:pPr marL="692944" lvl="1" indent="-457200">
              <a:spcBef>
                <a:spcPts val="1200"/>
              </a:spcBef>
              <a:buFont typeface="Wingdings" panose="05000000000000000000" pitchFamily="2" charset="2"/>
              <a:buChar char="Ø"/>
            </a:pPr>
            <a:r>
              <a:rPr lang="en-US" sz="2200" dirty="0"/>
              <a:t>$1.82 per 1,000 gallons, 3,001 – 10,000 gallons</a:t>
            </a:r>
          </a:p>
          <a:p>
            <a:pPr marL="692944" lvl="1" indent="-457200">
              <a:spcBef>
                <a:spcPts val="1200"/>
              </a:spcBef>
              <a:buFont typeface="Wingdings" panose="05000000000000000000" pitchFamily="2" charset="2"/>
              <a:buChar char="Ø"/>
            </a:pPr>
            <a:r>
              <a:rPr lang="en-US" sz="2200" dirty="0"/>
              <a:t>$2.34 per 1,000 gallons, over 10,000 gallons</a:t>
            </a:r>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26</a:t>
            </a:fld>
            <a:endParaRPr lang="en-US" dirty="0"/>
          </a:p>
        </p:txBody>
      </p:sp>
    </p:spTree>
    <p:extLst>
      <p:ext uri="{BB962C8B-B14F-4D97-AF65-F5344CB8AC3E}">
        <p14:creationId xmlns:p14="http://schemas.microsoft.com/office/powerpoint/2010/main" val="95320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Conservation Oriented Rates- Water</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ACC Requirement</a:t>
            </a:r>
          </a:p>
          <a:p>
            <a:pPr marL="692944" lvl="1" indent="-457200">
              <a:spcBef>
                <a:spcPts val="1200"/>
              </a:spcBef>
              <a:buFont typeface="Wingdings" panose="05000000000000000000" pitchFamily="2" charset="2"/>
              <a:buChar char="Ø"/>
            </a:pPr>
            <a:r>
              <a:rPr lang="en-US" sz="2200" dirty="0"/>
              <a:t>Inverted Tier Rates</a:t>
            </a:r>
          </a:p>
          <a:p>
            <a:pPr marL="457200" indent="-457200">
              <a:spcBef>
                <a:spcPts val="1200"/>
              </a:spcBef>
              <a:buClr>
                <a:srgbClr val="00BCE4"/>
              </a:buClr>
              <a:buFont typeface="Wingdings" panose="05000000000000000000" pitchFamily="2" charset="2"/>
              <a:buChar char="Ø"/>
            </a:pPr>
            <a:r>
              <a:rPr lang="en-US" sz="2800" dirty="0"/>
              <a:t>Conservation Oriented Rate Shifts Costs to Large Users and Commercial Customers</a:t>
            </a:r>
          </a:p>
          <a:p>
            <a:pPr marL="457200" indent="-457200">
              <a:spcBef>
                <a:spcPts val="1200"/>
              </a:spcBef>
              <a:buClr>
                <a:srgbClr val="00BCE4"/>
              </a:buClr>
              <a:buFont typeface="Wingdings" panose="05000000000000000000" pitchFamily="2" charset="2"/>
              <a:buChar char="Ø"/>
            </a:pPr>
            <a:r>
              <a:rPr lang="en-US" sz="2800" dirty="0"/>
              <a:t>Shift Cannot Be Avoided</a:t>
            </a:r>
          </a:p>
          <a:p>
            <a:pPr marL="457200" indent="-457200">
              <a:spcBef>
                <a:spcPts val="1200"/>
              </a:spcBef>
              <a:buClr>
                <a:srgbClr val="00BCE4"/>
              </a:buClr>
              <a:buFont typeface="Wingdings" panose="05000000000000000000" pitchFamily="2" charset="2"/>
              <a:buChar char="Ø"/>
            </a:pPr>
            <a:r>
              <a:rPr lang="en-US" sz="2800" dirty="0"/>
              <a:t>Relationship Between Various Rates</a:t>
            </a:r>
          </a:p>
          <a:p>
            <a:pPr marL="692944" lvl="1" indent="-457200">
              <a:spcBef>
                <a:spcPts val="1200"/>
              </a:spcBef>
              <a:buFont typeface="Wingdings" panose="05000000000000000000" pitchFamily="2" charset="2"/>
              <a:buChar char="Ø"/>
            </a:pPr>
            <a:r>
              <a:rPr lang="en-US" sz="2200" dirty="0"/>
              <a:t>A zero-sum game</a:t>
            </a:r>
          </a:p>
          <a:p>
            <a:pPr marL="692944" lvl="1" indent="-457200">
              <a:spcBef>
                <a:spcPts val="1200"/>
              </a:spcBef>
              <a:buFont typeface="Wingdings" panose="05000000000000000000" pitchFamily="2" charset="2"/>
              <a:buChar char="Ø"/>
            </a:pPr>
            <a:r>
              <a:rPr lang="en-US" sz="2200" dirty="0"/>
              <a:t>Lower rates for small users = higher rates for large users</a:t>
            </a:r>
          </a:p>
          <a:p>
            <a:pPr marL="1062038" lvl="2" indent="-457200">
              <a:spcBef>
                <a:spcPts val="1200"/>
              </a:spcBef>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27</a:t>
            </a:fld>
            <a:endParaRPr lang="en-US" dirty="0"/>
          </a:p>
        </p:txBody>
      </p:sp>
    </p:spTree>
    <p:extLst>
      <p:ext uri="{BB962C8B-B14F-4D97-AF65-F5344CB8AC3E}">
        <p14:creationId xmlns:p14="http://schemas.microsoft.com/office/powerpoint/2010/main" val="382232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CDD0-6F05-E158-FC6D-E86AB286A8A8}"/>
              </a:ext>
            </a:extLst>
          </p:cNvPr>
          <p:cNvSpPr>
            <a:spLocks noGrp="1"/>
          </p:cNvSpPr>
          <p:nvPr>
            <p:ph type="title"/>
          </p:nvPr>
        </p:nvSpPr>
        <p:spPr/>
        <p:txBody>
          <a:bodyPr/>
          <a:lstStyle/>
          <a:p>
            <a:r>
              <a:rPr lang="en-US" dirty="0"/>
              <a:t>Summary – Sewer Filing</a:t>
            </a:r>
          </a:p>
        </p:txBody>
      </p:sp>
      <p:sp>
        <p:nvSpPr>
          <p:cNvPr id="3" name="Content Placeholder 2">
            <a:extLst>
              <a:ext uri="{FF2B5EF4-FFF2-40B4-BE49-F238E27FC236}">
                <a16:creationId xmlns:a16="http://schemas.microsoft.com/office/drawing/2014/main" id="{590B7CFA-14B4-0289-A4EB-5ECCF160F3A2}"/>
              </a:ext>
            </a:extLst>
          </p:cNvPr>
          <p:cNvSpPr>
            <a:spLocks noGrp="1"/>
          </p:cNvSpPr>
          <p:nvPr>
            <p:ph idx="1"/>
          </p:nvPr>
        </p:nvSpPr>
        <p:spPr>
          <a:xfrm>
            <a:off x="457200" y="1521353"/>
            <a:ext cx="8229600" cy="3912795"/>
          </a:xfrm>
        </p:spPr>
        <p:txBody>
          <a:bodyPr>
            <a:normAutofit/>
          </a:bodyPr>
          <a:lstStyle/>
          <a:p>
            <a:pPr marL="457200" indent="-457200">
              <a:spcBef>
                <a:spcPts val="1200"/>
              </a:spcBef>
              <a:buClr>
                <a:srgbClr val="00BCE4"/>
              </a:buClr>
              <a:buFont typeface="Wingdings" panose="05000000000000000000" pitchFamily="2" charset="2"/>
              <a:buChar char="Ø"/>
            </a:pPr>
            <a:r>
              <a:rPr lang="en-US" sz="2800" dirty="0"/>
              <a:t>Residential Customer Increase</a:t>
            </a:r>
          </a:p>
          <a:p>
            <a:pPr marL="692944" lvl="1" indent="-457200">
              <a:spcBef>
                <a:spcPts val="1200"/>
              </a:spcBef>
              <a:buFont typeface="Wingdings" panose="05000000000000000000" pitchFamily="2" charset="2"/>
              <a:buChar char="Ø"/>
            </a:pPr>
            <a:r>
              <a:rPr lang="en-US" sz="2200" dirty="0"/>
              <a:t>$33.99 per month – (60.75%)</a:t>
            </a:r>
          </a:p>
          <a:p>
            <a:pPr marL="692944" lvl="1" indent="-457200">
              <a:spcBef>
                <a:spcPts val="1200"/>
              </a:spcBef>
              <a:buFont typeface="Wingdings" panose="05000000000000000000" pitchFamily="2" charset="2"/>
              <a:buChar char="Ø"/>
            </a:pPr>
            <a:r>
              <a:rPr lang="en-US" sz="2200" dirty="0"/>
              <a:t>Current Rate - $55.95 per month</a:t>
            </a:r>
          </a:p>
          <a:p>
            <a:pPr marL="692944" lvl="1" indent="-457200">
              <a:spcBef>
                <a:spcPts val="1200"/>
              </a:spcBef>
              <a:buFont typeface="Wingdings" panose="05000000000000000000" pitchFamily="2" charset="2"/>
              <a:buChar char="Ø"/>
            </a:pPr>
            <a:r>
              <a:rPr lang="en-US" sz="2200" dirty="0"/>
              <a:t>Proposed Rate - $89.94 per month</a:t>
            </a:r>
          </a:p>
          <a:p>
            <a:pPr marL="457200" indent="-457200">
              <a:spcBef>
                <a:spcPts val="1200"/>
              </a:spcBef>
              <a:buClr>
                <a:srgbClr val="00BCE4"/>
              </a:buClr>
              <a:buFont typeface="Wingdings" panose="05000000000000000000" pitchFamily="2" charset="2"/>
              <a:buChar char="Ø"/>
            </a:pPr>
            <a:r>
              <a:rPr lang="en-US" sz="2800" dirty="0"/>
              <a:t>Commercial Increase – 62.16%</a:t>
            </a:r>
          </a:p>
          <a:p>
            <a:pPr marL="457200" indent="-457200">
              <a:spcBef>
                <a:spcPts val="1200"/>
              </a:spcBef>
              <a:buClr>
                <a:srgbClr val="00BCE4"/>
              </a:buClr>
              <a:buFont typeface="Wingdings" panose="05000000000000000000" pitchFamily="2" charset="2"/>
              <a:buChar char="Ø"/>
            </a:pPr>
            <a:r>
              <a:rPr lang="en-US" sz="2800" dirty="0"/>
              <a:t>RV Park Increase – 59.19%</a:t>
            </a:r>
          </a:p>
          <a:p>
            <a:pPr marL="457200" indent="-457200">
              <a:spcBef>
                <a:spcPts val="1200"/>
              </a:spcBef>
              <a:buClr>
                <a:srgbClr val="00BCE4"/>
              </a:buClr>
              <a:buFont typeface="Wingdings" panose="05000000000000000000" pitchFamily="2" charset="2"/>
              <a:buChar char="Ø"/>
            </a:pPr>
            <a:r>
              <a:rPr lang="en-US" sz="2800" dirty="0"/>
              <a:t>Overall Increase – 58.89%</a:t>
            </a:r>
            <a:endParaRPr lang="en-US" sz="2200" dirty="0"/>
          </a:p>
        </p:txBody>
      </p:sp>
      <p:sp>
        <p:nvSpPr>
          <p:cNvPr id="4" name="Slide Number Placeholder 3">
            <a:extLst>
              <a:ext uri="{FF2B5EF4-FFF2-40B4-BE49-F238E27FC236}">
                <a16:creationId xmlns:a16="http://schemas.microsoft.com/office/drawing/2014/main" id="{46E7C1EB-2201-531E-07EC-6669BFC98381}"/>
              </a:ext>
            </a:extLst>
          </p:cNvPr>
          <p:cNvSpPr>
            <a:spLocks noGrp="1"/>
          </p:cNvSpPr>
          <p:nvPr>
            <p:ph type="sldNum" sz="quarter" idx="10"/>
          </p:nvPr>
        </p:nvSpPr>
        <p:spPr/>
        <p:txBody>
          <a:bodyPr/>
          <a:lstStyle/>
          <a:p>
            <a:fld id="{4C26DA26-E55F-4906-B916-7540F2FA84EA}" type="slidenum">
              <a:rPr lang="en-US" smtClean="0"/>
              <a:pPr/>
              <a:t>28</a:t>
            </a:fld>
            <a:endParaRPr lang="en-US" dirty="0"/>
          </a:p>
        </p:txBody>
      </p:sp>
    </p:spTree>
    <p:extLst>
      <p:ext uri="{BB962C8B-B14F-4D97-AF65-F5344CB8AC3E}">
        <p14:creationId xmlns:p14="http://schemas.microsoft.com/office/powerpoint/2010/main" val="63297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491EB9-B461-D857-0A3D-3A6332B4CCAC}"/>
              </a:ext>
            </a:extLst>
          </p:cNvPr>
          <p:cNvSpPr>
            <a:spLocks noGrp="1"/>
          </p:cNvSpPr>
          <p:nvPr>
            <p:ph type="ctrTitle"/>
          </p:nvPr>
        </p:nvSpPr>
        <p:spPr/>
        <p:txBody>
          <a:bodyPr/>
          <a:lstStyle/>
          <a:p>
            <a:r>
              <a:rPr lang="en-US" dirty="0"/>
              <a:t>QUESTIONS?</a:t>
            </a:r>
          </a:p>
        </p:txBody>
      </p:sp>
      <p:sp>
        <p:nvSpPr>
          <p:cNvPr id="6" name="Text Placeholder 5">
            <a:extLst>
              <a:ext uri="{FF2B5EF4-FFF2-40B4-BE49-F238E27FC236}">
                <a16:creationId xmlns:a16="http://schemas.microsoft.com/office/drawing/2014/main" id="{186BDD1C-13C0-EDF5-F69F-11038C475ED0}"/>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66007216-511B-3D33-E475-A3740AADECD1}"/>
              </a:ext>
            </a:extLst>
          </p:cNvPr>
          <p:cNvSpPr>
            <a:spLocks noGrp="1"/>
          </p:cNvSpPr>
          <p:nvPr>
            <p:ph type="sldNum" sz="quarter" idx="4294967295"/>
          </p:nvPr>
        </p:nvSpPr>
        <p:spPr>
          <a:xfrm>
            <a:off x="7010400" y="5297488"/>
            <a:ext cx="2133600" cy="303212"/>
          </a:xfrm>
        </p:spPr>
        <p:txBody>
          <a:bodyPr/>
          <a:lstStyle/>
          <a:p>
            <a:fld id="{4C26DA26-E55F-4906-B916-7540F2FA84EA}" type="slidenum">
              <a:rPr lang="en-US" smtClean="0"/>
              <a:pPr/>
              <a:t>29</a:t>
            </a:fld>
            <a:endParaRPr lang="en-US" dirty="0"/>
          </a:p>
        </p:txBody>
      </p:sp>
    </p:spTree>
    <p:extLst>
      <p:ext uri="{BB962C8B-B14F-4D97-AF65-F5344CB8AC3E}">
        <p14:creationId xmlns:p14="http://schemas.microsoft.com/office/powerpoint/2010/main" val="217565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F6B6-2ADC-884D-EA32-7CAEB1AD3845}"/>
              </a:ext>
            </a:extLst>
          </p:cNvPr>
          <p:cNvSpPr>
            <a:spLocks noGrp="1"/>
          </p:cNvSpPr>
          <p:nvPr>
            <p:ph type="ctrTitle"/>
          </p:nvPr>
        </p:nvSpPr>
        <p:spPr>
          <a:xfrm>
            <a:off x="-55755" y="1506908"/>
            <a:ext cx="9199756" cy="2154836"/>
          </a:xfrm>
        </p:spPr>
        <p:txBody>
          <a:bodyPr/>
          <a:lstStyle/>
          <a:p>
            <a:r>
              <a:rPr lang="en-US" sz="2800" dirty="0">
                <a:solidFill>
                  <a:schemeClr val="tx1"/>
                </a:solidFill>
              </a:rPr>
              <a:t>Foothills inherited an ADEQ consent order on multiple issues.  After millions of dollars of investment, Foothills Utilities returned to full compliance.  Foothills has also completed a CC&amp;N expansion with the ACC and achieved our 100-year water availability approval with ADWR.  Foothills strives to ethically improve the water and sewer utility beyond industry standards and compliance and practice good community relations.</a:t>
            </a:r>
          </a:p>
        </p:txBody>
      </p:sp>
      <p:sp>
        <p:nvSpPr>
          <p:cNvPr id="3" name="Slide Number Placeholder 2">
            <a:extLst>
              <a:ext uri="{FF2B5EF4-FFF2-40B4-BE49-F238E27FC236}">
                <a16:creationId xmlns:a16="http://schemas.microsoft.com/office/drawing/2014/main" id="{F9BF288C-0AE8-4768-A65D-A9F35144721C}"/>
              </a:ext>
            </a:extLst>
          </p:cNvPr>
          <p:cNvSpPr>
            <a:spLocks noGrp="1"/>
          </p:cNvSpPr>
          <p:nvPr>
            <p:ph type="sldNum" sz="quarter" idx="10"/>
          </p:nvPr>
        </p:nvSpPr>
        <p:spPr/>
        <p:txBody>
          <a:bodyPr/>
          <a:lstStyle/>
          <a:p>
            <a:fld id="{4C26DA26-E55F-4906-B916-7540F2FA84EA}" type="slidenum">
              <a:rPr lang="en-US" smtClean="0"/>
              <a:pPr/>
              <a:t>3</a:t>
            </a:fld>
            <a:endParaRPr lang="en-US" dirty="0"/>
          </a:p>
        </p:txBody>
      </p:sp>
    </p:spTree>
    <p:extLst>
      <p:ext uri="{BB962C8B-B14F-4D97-AF65-F5344CB8AC3E}">
        <p14:creationId xmlns:p14="http://schemas.microsoft.com/office/powerpoint/2010/main" val="240312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55B5-2C38-D66C-3E79-F24C1125C285}"/>
              </a:ext>
            </a:extLst>
          </p:cNvPr>
          <p:cNvSpPr>
            <a:spLocks noGrp="1"/>
          </p:cNvSpPr>
          <p:nvPr>
            <p:ph type="ctrTitle"/>
          </p:nvPr>
        </p:nvSpPr>
        <p:spPr>
          <a:xfrm>
            <a:off x="0" y="1400971"/>
            <a:ext cx="9144000" cy="2154836"/>
          </a:xfrm>
        </p:spPr>
        <p:txBody>
          <a:bodyPr/>
          <a:lstStyle/>
          <a:p>
            <a:r>
              <a:rPr lang="en-US" sz="2800" dirty="0">
                <a:solidFill>
                  <a:schemeClr val="tx1"/>
                </a:solidFill>
              </a:rPr>
              <a:t>Foothills was in triage mode for months but since made great improvement and has more important investments planned to remain in compliance in the future.  We have completed Master Planning as a road map for Water and Sewer to prioritize these crucial investments.  We have invested over $26 million in crucial improvements to date.  These investments create the need for a rate case filed with the ACC.  </a:t>
            </a:r>
          </a:p>
        </p:txBody>
      </p:sp>
      <p:sp>
        <p:nvSpPr>
          <p:cNvPr id="3" name="Slide Number Placeholder 2">
            <a:extLst>
              <a:ext uri="{FF2B5EF4-FFF2-40B4-BE49-F238E27FC236}">
                <a16:creationId xmlns:a16="http://schemas.microsoft.com/office/drawing/2014/main" id="{4976FD8D-2CDF-580D-31A0-45F84ACB062C}"/>
              </a:ext>
            </a:extLst>
          </p:cNvPr>
          <p:cNvSpPr>
            <a:spLocks noGrp="1"/>
          </p:cNvSpPr>
          <p:nvPr>
            <p:ph type="sldNum" sz="quarter" idx="10"/>
          </p:nvPr>
        </p:nvSpPr>
        <p:spPr/>
        <p:txBody>
          <a:bodyPr/>
          <a:lstStyle/>
          <a:p>
            <a:fld id="{4C26DA26-E55F-4906-B916-7540F2FA84EA}" type="slidenum">
              <a:rPr lang="en-US" smtClean="0"/>
              <a:pPr/>
              <a:t>4</a:t>
            </a:fld>
            <a:endParaRPr lang="en-US" dirty="0"/>
          </a:p>
        </p:txBody>
      </p:sp>
    </p:spTree>
    <p:extLst>
      <p:ext uri="{BB962C8B-B14F-4D97-AF65-F5344CB8AC3E}">
        <p14:creationId xmlns:p14="http://schemas.microsoft.com/office/powerpoint/2010/main" val="240059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5021-80F7-2DE7-DB94-2E0F50FC85CA}"/>
              </a:ext>
            </a:extLst>
          </p:cNvPr>
          <p:cNvSpPr>
            <a:spLocks noGrp="1"/>
          </p:cNvSpPr>
          <p:nvPr>
            <p:ph type="ctrTitle"/>
          </p:nvPr>
        </p:nvSpPr>
        <p:spPr>
          <a:xfrm>
            <a:off x="1187605" y="-1441629"/>
            <a:ext cx="6858000" cy="2154836"/>
          </a:xfrm>
        </p:spPr>
        <p:txBody>
          <a:bodyPr/>
          <a:lstStyle/>
          <a:p>
            <a:r>
              <a:rPr lang="en-US" dirty="0"/>
              <a:t>Foothills Water System</a:t>
            </a:r>
          </a:p>
        </p:txBody>
      </p:sp>
      <p:sp>
        <p:nvSpPr>
          <p:cNvPr id="3" name="Slide Number Placeholder 2">
            <a:extLst>
              <a:ext uri="{FF2B5EF4-FFF2-40B4-BE49-F238E27FC236}">
                <a16:creationId xmlns:a16="http://schemas.microsoft.com/office/drawing/2014/main" id="{ACF9DB1B-B0AF-043C-06D3-BA4DCCDB22C5}"/>
              </a:ext>
            </a:extLst>
          </p:cNvPr>
          <p:cNvSpPr>
            <a:spLocks noGrp="1"/>
          </p:cNvSpPr>
          <p:nvPr>
            <p:ph type="sldNum" sz="quarter" idx="10"/>
          </p:nvPr>
        </p:nvSpPr>
        <p:spPr/>
        <p:txBody>
          <a:bodyPr/>
          <a:lstStyle/>
          <a:p>
            <a:fld id="{4C26DA26-E55F-4906-B916-7540F2FA84EA}" type="slidenum">
              <a:rPr lang="en-US" smtClean="0"/>
              <a:pPr/>
              <a:t>5</a:t>
            </a:fld>
            <a:endParaRPr lang="en-US" dirty="0"/>
          </a:p>
        </p:txBody>
      </p:sp>
      <p:pic>
        <p:nvPicPr>
          <p:cNvPr id="5" name="Picture 4" descr="A map of a city&#10;&#10;Description automatically generated">
            <a:extLst>
              <a:ext uri="{FF2B5EF4-FFF2-40B4-BE49-F238E27FC236}">
                <a16:creationId xmlns:a16="http://schemas.microsoft.com/office/drawing/2014/main" id="{CB42DB2B-0790-6F83-D546-6EE2DE98DD57}"/>
              </a:ext>
            </a:extLst>
          </p:cNvPr>
          <p:cNvPicPr>
            <a:picLocks noChangeAspect="1"/>
          </p:cNvPicPr>
          <p:nvPr/>
        </p:nvPicPr>
        <p:blipFill>
          <a:blip r:embed="rId2"/>
          <a:stretch>
            <a:fillRect/>
          </a:stretch>
        </p:blipFill>
        <p:spPr>
          <a:xfrm>
            <a:off x="67238" y="688117"/>
            <a:ext cx="9009524" cy="5026883"/>
          </a:xfrm>
          <a:prstGeom prst="rect">
            <a:avLst/>
          </a:prstGeom>
        </p:spPr>
      </p:pic>
    </p:spTree>
    <p:extLst>
      <p:ext uri="{BB962C8B-B14F-4D97-AF65-F5344CB8AC3E}">
        <p14:creationId xmlns:p14="http://schemas.microsoft.com/office/powerpoint/2010/main" val="11691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E613-862B-DDC9-54FB-9CCC3DCAF46E}"/>
              </a:ext>
            </a:extLst>
          </p:cNvPr>
          <p:cNvSpPr>
            <a:spLocks noGrp="1"/>
          </p:cNvSpPr>
          <p:nvPr>
            <p:ph type="ctrTitle"/>
          </p:nvPr>
        </p:nvSpPr>
        <p:spPr>
          <a:xfrm>
            <a:off x="1143000" y="-1464891"/>
            <a:ext cx="6858000" cy="2154836"/>
          </a:xfrm>
        </p:spPr>
        <p:txBody>
          <a:bodyPr/>
          <a:lstStyle/>
          <a:p>
            <a:r>
              <a:rPr lang="en-US" dirty="0">
                <a:solidFill>
                  <a:schemeClr val="accent3">
                    <a:lumMod val="75000"/>
                  </a:schemeClr>
                </a:solidFill>
              </a:rPr>
              <a:t>Foothills Sewer System</a:t>
            </a:r>
          </a:p>
        </p:txBody>
      </p:sp>
      <p:sp>
        <p:nvSpPr>
          <p:cNvPr id="3" name="Slide Number Placeholder 2">
            <a:extLst>
              <a:ext uri="{FF2B5EF4-FFF2-40B4-BE49-F238E27FC236}">
                <a16:creationId xmlns:a16="http://schemas.microsoft.com/office/drawing/2014/main" id="{21DE816D-2B94-9EBC-6A23-DF832470AC00}"/>
              </a:ext>
            </a:extLst>
          </p:cNvPr>
          <p:cNvSpPr>
            <a:spLocks noGrp="1"/>
          </p:cNvSpPr>
          <p:nvPr>
            <p:ph type="sldNum" sz="quarter" idx="10"/>
          </p:nvPr>
        </p:nvSpPr>
        <p:spPr/>
        <p:txBody>
          <a:bodyPr/>
          <a:lstStyle/>
          <a:p>
            <a:fld id="{4C26DA26-E55F-4906-B916-7540F2FA84EA}" type="slidenum">
              <a:rPr lang="en-US" smtClean="0"/>
              <a:pPr/>
              <a:t>6</a:t>
            </a:fld>
            <a:endParaRPr lang="en-US" dirty="0"/>
          </a:p>
        </p:txBody>
      </p:sp>
      <p:pic>
        <p:nvPicPr>
          <p:cNvPr id="5" name="Picture 4">
            <a:extLst>
              <a:ext uri="{FF2B5EF4-FFF2-40B4-BE49-F238E27FC236}">
                <a16:creationId xmlns:a16="http://schemas.microsoft.com/office/drawing/2014/main" id="{198C3A3F-0CF9-AAFE-5D9C-5E7C5800A1D7}"/>
              </a:ext>
            </a:extLst>
          </p:cNvPr>
          <p:cNvPicPr>
            <a:picLocks noChangeAspect="1"/>
          </p:cNvPicPr>
          <p:nvPr/>
        </p:nvPicPr>
        <p:blipFill>
          <a:blip r:embed="rId2"/>
          <a:stretch>
            <a:fillRect/>
          </a:stretch>
        </p:blipFill>
        <p:spPr>
          <a:xfrm>
            <a:off x="66675" y="635620"/>
            <a:ext cx="9010650" cy="5079379"/>
          </a:xfrm>
          <a:prstGeom prst="rect">
            <a:avLst/>
          </a:prstGeom>
        </p:spPr>
      </p:pic>
    </p:spTree>
    <p:extLst>
      <p:ext uri="{BB962C8B-B14F-4D97-AF65-F5344CB8AC3E}">
        <p14:creationId xmlns:p14="http://schemas.microsoft.com/office/powerpoint/2010/main" val="365689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8617-E4E0-5E14-5472-47EE239D3AE6}"/>
              </a:ext>
            </a:extLst>
          </p:cNvPr>
          <p:cNvSpPr>
            <a:spLocks noGrp="1"/>
          </p:cNvSpPr>
          <p:nvPr>
            <p:ph type="title"/>
          </p:nvPr>
        </p:nvSpPr>
        <p:spPr/>
        <p:txBody>
          <a:bodyPr/>
          <a:lstStyle/>
          <a:p>
            <a:pPr algn="ctr"/>
            <a:br>
              <a:rPr lang="en-US" sz="2400" dirty="0"/>
            </a:br>
            <a:br>
              <a:rPr lang="en-US" sz="2400" dirty="0"/>
            </a:br>
            <a:r>
              <a:rPr lang="en-US" sz="4400" dirty="0">
                <a:solidFill>
                  <a:schemeClr val="tx1"/>
                </a:solidFill>
              </a:rPr>
              <a:t>Planning and Upgrades</a:t>
            </a:r>
            <a:br>
              <a:rPr lang="en-US" sz="2400" dirty="0"/>
            </a:br>
            <a:br>
              <a:rPr lang="en-US" sz="2400" dirty="0"/>
            </a:br>
            <a:endParaRPr lang="en-US" sz="2400" dirty="0"/>
          </a:p>
        </p:txBody>
      </p:sp>
      <p:sp>
        <p:nvSpPr>
          <p:cNvPr id="4" name="Content Placeholder 3">
            <a:extLst>
              <a:ext uri="{FF2B5EF4-FFF2-40B4-BE49-F238E27FC236}">
                <a16:creationId xmlns:a16="http://schemas.microsoft.com/office/drawing/2014/main" id="{6A884F39-4EB0-FAF3-02FA-30007FE5CB33}"/>
              </a:ext>
            </a:extLst>
          </p:cNvPr>
          <p:cNvSpPr>
            <a:spLocks noGrp="1"/>
          </p:cNvSpPr>
          <p:nvPr>
            <p:ph idx="1"/>
          </p:nvPr>
        </p:nvSpPr>
        <p:spPr>
          <a:xfrm>
            <a:off x="0" y="1282390"/>
            <a:ext cx="9144000" cy="4432610"/>
          </a:xfrm>
        </p:spPr>
        <p:txBody>
          <a:bodyPr>
            <a:normAutofit fontScale="85000" lnSpcReduction="20000"/>
          </a:bodyPr>
          <a:lstStyle/>
          <a:p>
            <a:r>
              <a:rPr kumimoji="0" lang="en-US" sz="2800" b="1" i="0" u="none" strike="noStrike" kern="1200" cap="none" spc="0" normalizeH="0" baseline="0" noProof="0" dirty="0">
                <a:ln>
                  <a:noFill/>
                </a:ln>
                <a:solidFill>
                  <a:srgbClr val="008BB0"/>
                </a:solidFill>
                <a:effectLst/>
                <a:uLnTx/>
                <a:uFillTx/>
                <a:latin typeface="Arial"/>
                <a:cs typeface="Helvetica" charset="0"/>
              </a:rPr>
              <a:t>*An Engineering Odor Control Plan has been completed and is presently being implemented including Trident Twister Ozone technology, GAC treatment, and Biological filtration that greatly improve odor control.</a:t>
            </a:r>
            <a:br>
              <a:rPr kumimoji="0" lang="en-US" sz="2800" b="1" i="0" u="none" strike="noStrike" kern="1200" cap="none" spc="0" normalizeH="0" baseline="0" noProof="0" dirty="0">
                <a:ln>
                  <a:noFill/>
                </a:ln>
                <a:solidFill>
                  <a:srgbClr val="008BB0"/>
                </a:solidFill>
                <a:effectLst/>
                <a:uLnTx/>
                <a:uFillTx/>
                <a:latin typeface="Arial"/>
                <a:cs typeface="Helvetica" charset="0"/>
              </a:rPr>
            </a:br>
            <a:br>
              <a:rPr kumimoji="0" lang="en-US" sz="2800" b="1" i="0" u="none" strike="noStrike" kern="1200" cap="none" spc="0" normalizeH="0" baseline="0" noProof="0" dirty="0">
                <a:ln>
                  <a:noFill/>
                </a:ln>
                <a:solidFill>
                  <a:srgbClr val="008BB0"/>
                </a:solidFill>
                <a:effectLst/>
                <a:uLnTx/>
                <a:uFillTx/>
                <a:latin typeface="Arial"/>
                <a:cs typeface="Helvetica" charset="0"/>
              </a:rPr>
            </a:br>
            <a:r>
              <a:rPr kumimoji="0" lang="en-US" sz="2800" b="1" i="0" u="none" strike="noStrike" kern="1200" cap="none" spc="0" normalizeH="0" baseline="0" noProof="0" dirty="0">
                <a:ln>
                  <a:noFill/>
                </a:ln>
                <a:solidFill>
                  <a:srgbClr val="008BB0"/>
                </a:solidFill>
                <a:effectLst/>
                <a:uLnTx/>
                <a:uFillTx/>
                <a:latin typeface="Arial"/>
                <a:cs typeface="Helvetica" charset="0"/>
              </a:rPr>
              <a:t>*A Capacity Management Operation and Maintenance Plan has been completed(CMOM).  This allows us to protect our investments in infrastructure.</a:t>
            </a:r>
            <a:br>
              <a:rPr kumimoji="0" lang="en-US" sz="2800" b="1" i="0" u="none" strike="noStrike" kern="1200" cap="none" spc="0" normalizeH="0" baseline="0" noProof="0" dirty="0">
                <a:ln>
                  <a:noFill/>
                </a:ln>
                <a:solidFill>
                  <a:srgbClr val="008BB0"/>
                </a:solidFill>
                <a:effectLst/>
                <a:uLnTx/>
                <a:uFillTx/>
                <a:latin typeface="Arial"/>
                <a:cs typeface="Helvetica" charset="0"/>
              </a:rPr>
            </a:br>
            <a:br>
              <a:rPr kumimoji="0" lang="en-US" sz="2800" b="1" i="0" u="none" strike="noStrike" kern="1200" cap="none" spc="0" normalizeH="0" baseline="0" noProof="0" dirty="0">
                <a:ln>
                  <a:noFill/>
                </a:ln>
                <a:solidFill>
                  <a:srgbClr val="008BB0"/>
                </a:solidFill>
                <a:effectLst/>
                <a:uLnTx/>
                <a:uFillTx/>
                <a:latin typeface="Arial"/>
                <a:cs typeface="Helvetica" charset="0"/>
              </a:rPr>
            </a:br>
            <a:r>
              <a:rPr kumimoji="0" lang="en-US" sz="2800" b="1" i="0" u="none" strike="noStrike" kern="1200" cap="none" spc="0" normalizeH="0" baseline="0" noProof="0" dirty="0">
                <a:ln>
                  <a:noFill/>
                </a:ln>
                <a:solidFill>
                  <a:srgbClr val="008BB0"/>
                </a:solidFill>
                <a:effectLst/>
                <a:uLnTx/>
                <a:uFillTx/>
                <a:latin typeface="Arial"/>
                <a:cs typeface="Helvetica" charset="0"/>
              </a:rPr>
              <a:t>*Supervisory Control and Data Acquisition (SCADA) upgrades are now completed for all our WW and Water facilities.  This technology improves reliability and oversight.</a:t>
            </a:r>
          </a:p>
          <a:p>
            <a:endParaRPr kumimoji="0" lang="en-US" sz="2800" b="1" i="0" u="none" strike="noStrike" kern="1200" cap="none" spc="0" normalizeH="0" baseline="0" noProof="0" dirty="0">
              <a:ln>
                <a:noFill/>
              </a:ln>
              <a:solidFill>
                <a:srgbClr val="008BB0"/>
              </a:solidFill>
              <a:effectLst/>
              <a:uLnTx/>
              <a:uFillTx/>
              <a:latin typeface="Arial"/>
              <a:cs typeface="Helvetica" charset="0"/>
            </a:endParaRPr>
          </a:p>
          <a:p>
            <a:r>
              <a:rPr lang="en-US" sz="2800" b="1" dirty="0">
                <a:solidFill>
                  <a:srgbClr val="008BB0"/>
                </a:solidFill>
                <a:latin typeface="Arial"/>
              </a:rPr>
              <a:t>*Crucial Safety training and oversight by our Safety Manager has been implemented.  Our proactive Safety culture replaces a very negative safety history under prior management.</a:t>
            </a:r>
          </a:p>
          <a:p>
            <a:endParaRPr lang="en-US" b="1" dirty="0">
              <a:solidFill>
                <a:srgbClr val="008BB0"/>
              </a:solidFill>
              <a:latin typeface="Arial"/>
            </a:endParaRPr>
          </a:p>
        </p:txBody>
      </p:sp>
      <p:sp>
        <p:nvSpPr>
          <p:cNvPr id="3" name="Slide Number Placeholder 2">
            <a:extLst>
              <a:ext uri="{FF2B5EF4-FFF2-40B4-BE49-F238E27FC236}">
                <a16:creationId xmlns:a16="http://schemas.microsoft.com/office/drawing/2014/main" id="{1961A5E0-FEC7-2ADD-73EA-F03B3D63F92C}"/>
              </a:ext>
            </a:extLst>
          </p:cNvPr>
          <p:cNvSpPr>
            <a:spLocks noGrp="1"/>
          </p:cNvSpPr>
          <p:nvPr>
            <p:ph type="sldNum" sz="quarter" idx="10"/>
          </p:nvPr>
        </p:nvSpPr>
        <p:spPr/>
        <p:txBody>
          <a:bodyPr/>
          <a:lstStyle/>
          <a:p>
            <a:fld id="{4C26DA26-E55F-4906-B916-7540F2FA84EA}" type="slidenum">
              <a:rPr lang="en-US" smtClean="0"/>
              <a:pPr/>
              <a:t>7</a:t>
            </a:fld>
            <a:endParaRPr lang="en-US" dirty="0"/>
          </a:p>
        </p:txBody>
      </p:sp>
    </p:spTree>
    <p:extLst>
      <p:ext uri="{BB962C8B-B14F-4D97-AF65-F5344CB8AC3E}">
        <p14:creationId xmlns:p14="http://schemas.microsoft.com/office/powerpoint/2010/main" val="107001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C15D-3536-043E-7E33-4271C709A224}"/>
              </a:ext>
            </a:extLst>
          </p:cNvPr>
          <p:cNvSpPr>
            <a:spLocks noGrp="1"/>
          </p:cNvSpPr>
          <p:nvPr>
            <p:ph type="ctrTitle"/>
          </p:nvPr>
        </p:nvSpPr>
        <p:spPr>
          <a:xfrm>
            <a:off x="100361" y="376278"/>
            <a:ext cx="8937702" cy="2571786"/>
          </a:xfrm>
        </p:spPr>
        <p:txBody>
          <a:bodyPr/>
          <a:lstStyle/>
          <a:p>
            <a:r>
              <a:rPr lang="en-US" sz="3200" dirty="0">
                <a:solidFill>
                  <a:schemeClr val="tx1"/>
                </a:solidFill>
              </a:rPr>
              <a:t>Capital Investments and Improvements Under Foothills Utilities</a:t>
            </a:r>
            <a:br>
              <a:rPr lang="en-US" sz="2400" dirty="0">
                <a:solidFill>
                  <a:schemeClr val="tx1"/>
                </a:solidFill>
              </a:rPr>
            </a:br>
            <a:br>
              <a:rPr lang="en-US" sz="2400" dirty="0">
                <a:solidFill>
                  <a:schemeClr val="tx1"/>
                </a:solidFill>
              </a:rPr>
            </a:br>
            <a:r>
              <a:rPr lang="en-US" sz="2000" dirty="0">
                <a:solidFill>
                  <a:schemeClr val="tx1"/>
                </a:solidFill>
              </a:rPr>
              <a:t> </a:t>
            </a:r>
            <a:r>
              <a:rPr lang="en-US" sz="2400" dirty="0">
                <a:solidFill>
                  <a:schemeClr val="tx1"/>
                </a:solidFill>
              </a:rPr>
              <a:t>Wastewater Lift Station # 12</a:t>
            </a:r>
            <a:br>
              <a:rPr lang="en-US" sz="2000" dirty="0"/>
            </a:br>
            <a:r>
              <a:rPr lang="en-US" sz="2000" dirty="0" err="1"/>
              <a:t>Wetwell</a:t>
            </a:r>
            <a:r>
              <a:rPr lang="en-US" sz="2000" dirty="0"/>
              <a:t> walls, cement/coating repair completed.  Southwest Environmental from Phoenix, AZ did the work. The odor control system has been replaced with the Titus Twister Ozone Odor control system.  This work was done to extend the life of the lift station and reduce odor. </a:t>
            </a:r>
            <a:br>
              <a:rPr lang="en-US" sz="2400" dirty="0"/>
            </a:br>
            <a:endParaRPr lang="en-US" sz="2400" dirty="0"/>
          </a:p>
        </p:txBody>
      </p:sp>
      <p:sp>
        <p:nvSpPr>
          <p:cNvPr id="3" name="Slide Number Placeholder 2">
            <a:extLst>
              <a:ext uri="{FF2B5EF4-FFF2-40B4-BE49-F238E27FC236}">
                <a16:creationId xmlns:a16="http://schemas.microsoft.com/office/drawing/2014/main" id="{0F805495-F99C-322A-5211-95ABF6CF2A2A}"/>
              </a:ext>
            </a:extLst>
          </p:cNvPr>
          <p:cNvSpPr>
            <a:spLocks noGrp="1"/>
          </p:cNvSpPr>
          <p:nvPr>
            <p:ph type="sldNum" sz="quarter" idx="10"/>
          </p:nvPr>
        </p:nvSpPr>
        <p:spPr/>
        <p:txBody>
          <a:bodyPr/>
          <a:lstStyle/>
          <a:p>
            <a:fld id="{4C26DA26-E55F-4906-B916-7540F2FA84EA}" type="slidenum">
              <a:rPr lang="en-US" smtClean="0"/>
              <a:pPr/>
              <a:t>8</a:t>
            </a:fld>
            <a:endParaRPr lang="en-US" dirty="0"/>
          </a:p>
        </p:txBody>
      </p:sp>
      <p:pic>
        <p:nvPicPr>
          <p:cNvPr id="4" name="Picture 3">
            <a:extLst>
              <a:ext uri="{FF2B5EF4-FFF2-40B4-BE49-F238E27FC236}">
                <a16:creationId xmlns:a16="http://schemas.microsoft.com/office/drawing/2014/main" id="{59481772-A23A-F33D-1334-9CC1213B0502}"/>
              </a:ext>
            </a:extLst>
          </p:cNvPr>
          <p:cNvPicPr>
            <a:picLocks noChangeAspect="1"/>
          </p:cNvPicPr>
          <p:nvPr/>
        </p:nvPicPr>
        <p:blipFill>
          <a:blip r:embed="rId2"/>
          <a:stretch>
            <a:fillRect/>
          </a:stretch>
        </p:blipFill>
        <p:spPr>
          <a:xfrm>
            <a:off x="524107" y="2676293"/>
            <a:ext cx="2646399" cy="2843559"/>
          </a:xfrm>
          <a:prstGeom prst="rect">
            <a:avLst/>
          </a:prstGeom>
        </p:spPr>
      </p:pic>
      <p:pic>
        <p:nvPicPr>
          <p:cNvPr id="5" name="Picture 4">
            <a:extLst>
              <a:ext uri="{FF2B5EF4-FFF2-40B4-BE49-F238E27FC236}">
                <a16:creationId xmlns:a16="http://schemas.microsoft.com/office/drawing/2014/main" id="{F5217EDC-C658-43F6-C6B5-6E935E7CF4EB}"/>
              </a:ext>
            </a:extLst>
          </p:cNvPr>
          <p:cNvPicPr>
            <a:picLocks noChangeAspect="1"/>
          </p:cNvPicPr>
          <p:nvPr/>
        </p:nvPicPr>
        <p:blipFill>
          <a:blip r:embed="rId3"/>
          <a:stretch>
            <a:fillRect/>
          </a:stretch>
        </p:blipFill>
        <p:spPr>
          <a:xfrm>
            <a:off x="3306337" y="2676293"/>
            <a:ext cx="2768053" cy="2843559"/>
          </a:xfrm>
          <a:prstGeom prst="rect">
            <a:avLst/>
          </a:prstGeom>
        </p:spPr>
      </p:pic>
      <p:pic>
        <p:nvPicPr>
          <p:cNvPr id="6" name="Picture 5">
            <a:extLst>
              <a:ext uri="{FF2B5EF4-FFF2-40B4-BE49-F238E27FC236}">
                <a16:creationId xmlns:a16="http://schemas.microsoft.com/office/drawing/2014/main" id="{EDB5CF06-93DF-4AE7-B508-8160295ABA77}"/>
              </a:ext>
            </a:extLst>
          </p:cNvPr>
          <p:cNvPicPr>
            <a:picLocks noChangeAspect="1"/>
          </p:cNvPicPr>
          <p:nvPr/>
        </p:nvPicPr>
        <p:blipFill>
          <a:blip r:embed="rId4"/>
          <a:stretch>
            <a:fillRect/>
          </a:stretch>
        </p:blipFill>
        <p:spPr>
          <a:xfrm>
            <a:off x="6194502" y="2676294"/>
            <a:ext cx="2587083" cy="2843560"/>
          </a:xfrm>
          <a:prstGeom prst="rect">
            <a:avLst/>
          </a:prstGeom>
        </p:spPr>
      </p:pic>
    </p:spTree>
    <p:extLst>
      <p:ext uri="{BB962C8B-B14F-4D97-AF65-F5344CB8AC3E}">
        <p14:creationId xmlns:p14="http://schemas.microsoft.com/office/powerpoint/2010/main" val="341597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C23A-B0FB-2989-81A7-C46F63F57948}"/>
              </a:ext>
            </a:extLst>
          </p:cNvPr>
          <p:cNvSpPr>
            <a:spLocks noGrp="1"/>
          </p:cNvSpPr>
          <p:nvPr>
            <p:ph type="ctrTitle"/>
          </p:nvPr>
        </p:nvSpPr>
        <p:spPr>
          <a:xfrm>
            <a:off x="247998" y="497722"/>
            <a:ext cx="8642195" cy="2154836"/>
          </a:xfrm>
        </p:spPr>
        <p:txBody>
          <a:bodyPr/>
          <a:lstStyle/>
          <a:p>
            <a:r>
              <a:rPr lang="en-US" sz="3200" dirty="0">
                <a:solidFill>
                  <a:schemeClr val="tx1"/>
                </a:solidFill>
              </a:rPr>
              <a:t>Wastewater Lift Station 40th St</a:t>
            </a:r>
            <a:br>
              <a:rPr lang="en-US" sz="3200" dirty="0"/>
            </a:br>
            <a:br>
              <a:rPr lang="en-US" sz="2400" dirty="0"/>
            </a:br>
            <a:r>
              <a:rPr lang="en-US" sz="2400" dirty="0"/>
              <a:t>The odor control system has been replaced with the Titus Twister Ozone Odor control system.  A new ozone diffuser has been installed at the bottom of the Wet Well.  All the alarms are operational, and the floats have been replaced with a new beacon installed at the control panel. This work was done to extend the life of the lift station and reduce odor. </a:t>
            </a:r>
          </a:p>
        </p:txBody>
      </p:sp>
      <p:sp>
        <p:nvSpPr>
          <p:cNvPr id="3" name="Slide Number Placeholder 2">
            <a:extLst>
              <a:ext uri="{FF2B5EF4-FFF2-40B4-BE49-F238E27FC236}">
                <a16:creationId xmlns:a16="http://schemas.microsoft.com/office/drawing/2014/main" id="{0B667F50-047A-FED6-52B1-D977673783D2}"/>
              </a:ext>
            </a:extLst>
          </p:cNvPr>
          <p:cNvSpPr>
            <a:spLocks noGrp="1"/>
          </p:cNvSpPr>
          <p:nvPr>
            <p:ph type="sldNum" sz="quarter" idx="10"/>
          </p:nvPr>
        </p:nvSpPr>
        <p:spPr/>
        <p:txBody>
          <a:bodyPr/>
          <a:lstStyle/>
          <a:p>
            <a:fld id="{4C26DA26-E55F-4906-B916-7540F2FA84EA}" type="slidenum">
              <a:rPr lang="en-US" smtClean="0"/>
              <a:pPr/>
              <a:t>9</a:t>
            </a:fld>
            <a:endParaRPr lang="en-US" dirty="0"/>
          </a:p>
        </p:txBody>
      </p:sp>
      <p:pic>
        <p:nvPicPr>
          <p:cNvPr id="4" name="Picture 3">
            <a:extLst>
              <a:ext uri="{FF2B5EF4-FFF2-40B4-BE49-F238E27FC236}">
                <a16:creationId xmlns:a16="http://schemas.microsoft.com/office/drawing/2014/main" id="{FF11D6DA-9893-7968-BB74-CFE96D7EC7C5}"/>
              </a:ext>
            </a:extLst>
          </p:cNvPr>
          <p:cNvPicPr>
            <a:picLocks noChangeAspect="1"/>
          </p:cNvPicPr>
          <p:nvPr/>
        </p:nvPicPr>
        <p:blipFill>
          <a:blip r:embed="rId2"/>
          <a:stretch>
            <a:fillRect/>
          </a:stretch>
        </p:blipFill>
        <p:spPr>
          <a:xfrm>
            <a:off x="144967" y="3062443"/>
            <a:ext cx="2448738" cy="2423957"/>
          </a:xfrm>
          <a:prstGeom prst="rect">
            <a:avLst/>
          </a:prstGeom>
        </p:spPr>
      </p:pic>
      <p:pic>
        <p:nvPicPr>
          <p:cNvPr id="5" name="Picture 4">
            <a:extLst>
              <a:ext uri="{FF2B5EF4-FFF2-40B4-BE49-F238E27FC236}">
                <a16:creationId xmlns:a16="http://schemas.microsoft.com/office/drawing/2014/main" id="{941B5E22-F205-8D26-6E65-CEBF1042BF2C}"/>
              </a:ext>
            </a:extLst>
          </p:cNvPr>
          <p:cNvPicPr>
            <a:picLocks noChangeAspect="1"/>
          </p:cNvPicPr>
          <p:nvPr/>
        </p:nvPicPr>
        <p:blipFill>
          <a:blip r:embed="rId3"/>
          <a:stretch>
            <a:fillRect/>
          </a:stretch>
        </p:blipFill>
        <p:spPr>
          <a:xfrm>
            <a:off x="2593704" y="3062443"/>
            <a:ext cx="1975392" cy="2423954"/>
          </a:xfrm>
          <a:prstGeom prst="rect">
            <a:avLst/>
          </a:prstGeom>
        </p:spPr>
      </p:pic>
      <p:pic>
        <p:nvPicPr>
          <p:cNvPr id="6" name="Picture 5">
            <a:extLst>
              <a:ext uri="{FF2B5EF4-FFF2-40B4-BE49-F238E27FC236}">
                <a16:creationId xmlns:a16="http://schemas.microsoft.com/office/drawing/2014/main" id="{C5D220B5-98EE-6016-655A-8321EDEE3641}"/>
              </a:ext>
            </a:extLst>
          </p:cNvPr>
          <p:cNvPicPr>
            <a:picLocks noChangeAspect="1"/>
          </p:cNvPicPr>
          <p:nvPr/>
        </p:nvPicPr>
        <p:blipFill>
          <a:blip r:embed="rId4"/>
          <a:stretch>
            <a:fillRect/>
          </a:stretch>
        </p:blipFill>
        <p:spPr>
          <a:xfrm>
            <a:off x="4569096" y="3062443"/>
            <a:ext cx="2266602" cy="2423954"/>
          </a:xfrm>
          <a:prstGeom prst="rect">
            <a:avLst/>
          </a:prstGeom>
        </p:spPr>
      </p:pic>
      <p:pic>
        <p:nvPicPr>
          <p:cNvPr id="7" name="Picture 6">
            <a:extLst>
              <a:ext uri="{FF2B5EF4-FFF2-40B4-BE49-F238E27FC236}">
                <a16:creationId xmlns:a16="http://schemas.microsoft.com/office/drawing/2014/main" id="{F05505EB-ABAA-2F8A-8B45-0EE089DE683F}"/>
              </a:ext>
            </a:extLst>
          </p:cNvPr>
          <p:cNvPicPr>
            <a:picLocks noChangeAspect="1"/>
          </p:cNvPicPr>
          <p:nvPr/>
        </p:nvPicPr>
        <p:blipFill>
          <a:blip r:embed="rId5"/>
          <a:stretch>
            <a:fillRect/>
          </a:stretch>
        </p:blipFill>
        <p:spPr>
          <a:xfrm>
            <a:off x="6835699" y="3062443"/>
            <a:ext cx="2208754" cy="2423957"/>
          </a:xfrm>
          <a:prstGeom prst="rect">
            <a:avLst/>
          </a:prstGeom>
        </p:spPr>
      </p:pic>
    </p:spTree>
    <p:extLst>
      <p:ext uri="{BB962C8B-B14F-4D97-AF65-F5344CB8AC3E}">
        <p14:creationId xmlns:p14="http://schemas.microsoft.com/office/powerpoint/2010/main" val="3543676564"/>
      </p:ext>
    </p:extLst>
  </p:cSld>
  <p:clrMapOvr>
    <a:masterClrMapping/>
  </p:clrMapOvr>
</p:sld>
</file>

<file path=ppt/theme/theme1.xml><?xml version="1.0" encoding="utf-8"?>
<a:theme xmlns:a="http://schemas.openxmlformats.org/drawingml/2006/main" name="WaterTheme">
  <a:themeElements>
    <a:clrScheme name="NW Natural">
      <a:dk1>
        <a:srgbClr val="414042"/>
      </a:dk1>
      <a:lt1>
        <a:srgbClr val="FFFFFF"/>
      </a:lt1>
      <a:dk2>
        <a:srgbClr val="414042"/>
      </a:dk2>
      <a:lt2>
        <a:srgbClr val="E7E6E6"/>
      </a:lt2>
      <a:accent1>
        <a:srgbClr val="00BCE4"/>
      </a:accent1>
      <a:accent2>
        <a:srgbClr val="F58025"/>
      </a:accent2>
      <a:accent3>
        <a:srgbClr val="7AC143"/>
      </a:accent3>
      <a:accent4>
        <a:srgbClr val="FDB913"/>
      </a:accent4>
      <a:accent5>
        <a:srgbClr val="008BB0"/>
      </a:accent5>
      <a:accent6>
        <a:srgbClr val="AEB2B5"/>
      </a:accent6>
      <a:hlink>
        <a:srgbClr val="008BB0"/>
      </a:hlink>
      <a:folHlink>
        <a:srgbClr val="008BB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a95189ed-a59d-41a1-91ce-b22fe42d8f40">
      <Value>6</Value>
      <Value>12</Value>
      <Value>10</Value>
      <Value>8</Value>
    </TaxCatchAll>
    <TaxKeywordTaxHTField xmlns="a95189ed-a59d-41a1-91ce-b22fe42d8f40">
      <Terms xmlns="http://schemas.microsoft.com/office/infopath/2007/PartnerControls">
        <TermInfo xmlns="http://schemas.microsoft.com/office/infopath/2007/PartnerControls">
          <TermName xmlns="http://schemas.microsoft.com/office/infopath/2007/PartnerControls">Brand Guidelines</TermName>
          <TermId xmlns="http://schemas.microsoft.com/office/infopath/2007/PartnerControls">00000000-0000-0000-0000-000000000000</TermId>
        </TermInfo>
        <TermInfo xmlns="http://schemas.microsoft.com/office/infopath/2007/PartnerControls">
          <TermName xmlns="http://schemas.microsoft.com/office/infopath/2007/PartnerControls">16x10</TermName>
          <TermId xmlns="http://schemas.microsoft.com/office/infopath/2007/PartnerControls">00000000-0000-0000-0000-000000000000</TermId>
        </TermInfo>
        <TermInfo xmlns="http://schemas.microsoft.com/office/infopath/2007/PartnerControls">
          <TermName xmlns="http://schemas.microsoft.com/office/infopath/2007/PartnerControls">Page Numbers</TermName>
          <TermId xmlns="http://schemas.microsoft.com/office/infopath/2007/PartnerControls">00000000-0000-0000-0000-000000000000</TermId>
        </TermInfo>
        <TermInfo xmlns="http://schemas.microsoft.com/office/infopath/2007/PartnerControls">
          <TermName xmlns="http://schemas.microsoft.com/office/infopath/2007/PartnerControls">PowerPoint Template</TermName>
          <TermId xmlns="http://schemas.microsoft.com/office/infopath/2007/PartnerControls">00000000-0000-0000-0000-000000000000</TermId>
        </TermInfo>
      </Terms>
    </TaxKeywordTaxHTField>
    <_dlc_DocId xmlns="a95189ed-a59d-41a1-91ce-b22fe42d8f40">5RMPC76CZNKQ-1267700051-53</_dlc_DocId>
    <_dlc_DocIdUrl xmlns="a95189ed-a59d-41a1-91ce-b22fe42d8f40">
      <Url>https://departments.nwnatural.com/sites/comms/DeptInfo/_layouts/15/DocIdRedir.aspx?ID=5RMPC76CZNKQ-1267700051-53</Url>
      <Description>5RMPC76CZNKQ-1267700051-53</Description>
    </_dlc_DocIdUrl>
    <Description0 xmlns="a7184c79-ce7a-46c6-9754-2361c86aa751">PowerPoint Template; 16x10 with page numbers</Description0>
    <Year xmlns="a7184c79-ce7a-46c6-9754-2361c86aa751">2017</Year>
    <Document_x0020_Type xmlns="a7184c79-ce7a-46c6-9754-2361c86aa751">Brand Guidelines</Document_x0020_Type>
    <Months xmlns="a7184c79-ce7a-46c6-9754-2361c86aa751" xsi:nil="true"/>
    <Order0 xmlns="a7184c79-ce7a-46c6-9754-2361c86aa751"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22E7A428A3A6F4BA1227F18AD473253" ma:contentTypeVersion="13" ma:contentTypeDescription="Create a new document." ma:contentTypeScope="" ma:versionID="77a2e5b09cc679e603c01dbd6df52fd4">
  <xsd:schema xmlns:xsd="http://www.w3.org/2001/XMLSchema" xmlns:xs="http://www.w3.org/2001/XMLSchema" xmlns:p="http://schemas.microsoft.com/office/2006/metadata/properties" xmlns:ns1="http://schemas.microsoft.com/sharepoint/v3" xmlns:ns2="a95189ed-a59d-41a1-91ce-b22fe42d8f40" xmlns:ns3="a7184c79-ce7a-46c6-9754-2361c86aa751" targetNamespace="http://schemas.microsoft.com/office/2006/metadata/properties" ma:root="true" ma:fieldsID="c048300a0b6f94a403e1026b88a3a4a7" ns1:_="" ns2:_="" ns3:_="">
    <xsd:import namespace="http://schemas.microsoft.com/sharepoint/v3"/>
    <xsd:import namespace="a95189ed-a59d-41a1-91ce-b22fe42d8f40"/>
    <xsd:import namespace="a7184c79-ce7a-46c6-9754-2361c86aa75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CatchAll" minOccurs="0"/>
                <xsd:element ref="ns3:Year" minOccurs="0"/>
                <xsd:element ref="ns3:Document_x0020_Type" minOccurs="0"/>
                <xsd:element ref="ns3:Months" minOccurs="0"/>
                <xsd:element ref="ns3:Description0" minOccurs="0"/>
                <xsd:element ref="ns3:Order0"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5189ed-a59d-41a1-91ce-b22fe42d8f4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95bd52c7-6feb-447a-bdd7-0890218d6d6c}" ma:internalName="TaxCatchAll" ma:showField="CatchAllData" ma:web="03476188-189b-44fe-9988-73b9a01b8921">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2325b277-f75f-4fe5-be9c-96af4b44a052"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184c79-ce7a-46c6-9754-2361c86aa751" elementFormDefault="qualified">
    <xsd:import namespace="http://schemas.microsoft.com/office/2006/documentManagement/types"/>
    <xsd:import namespace="http://schemas.microsoft.com/office/infopath/2007/PartnerControls"/>
    <xsd:element name="Year" ma:index="14" nillable="true" ma:displayName="Year" ma:default="2016" ma:format="Dropdown" ma:internalName="Year" ma:readOnly="false">
      <xsd:simpleType>
        <xsd:restriction base="dms:Choice">
          <xsd:enumeration value="2017"/>
          <xsd:enumeration value="2016"/>
          <xsd:enumeration value="2015"/>
          <xsd:enumeration value="2014"/>
          <xsd:enumeration value="2013"/>
          <xsd:enumeration value="2012"/>
          <xsd:enumeration value="2011"/>
          <xsd:enumeration value="2010"/>
          <xsd:enumeration value="2009"/>
        </xsd:restriction>
      </xsd:simpleType>
    </xsd:element>
    <xsd:element name="Document_x0020_Type" ma:index="15" nillable="true" ma:displayName="Document Type" ma:format="Dropdown" ma:indexed="true" ma:internalName="Document_x0020_Type" ma:readOnly="false">
      <xsd:simpleType>
        <xsd:restriction base="dms:Choice">
          <xsd:enumeration value="Community Report"/>
          <xsd:enumeration value="Consumer Information"/>
          <xsd:enumeration value="Brand Guidelines"/>
          <xsd:enumeration value="None"/>
        </xsd:restriction>
      </xsd:simpleType>
    </xsd:element>
    <xsd:element name="Months" ma:index="16" nillable="true" ma:displayName="Months" ma:format="Dropdown" ma:internalName="Months" ma:readOnly="fals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Description0" ma:index="17" nillable="true" ma:displayName="Description" ma:internalName="Description0" ma:readOnly="false">
      <xsd:simpleType>
        <xsd:restriction base="dms:Text">
          <xsd:maxLength value="255"/>
        </xsd:restriction>
      </xsd:simpleType>
    </xsd:element>
    <xsd:element name="Order0" ma:index="18" nillable="true" ma:displayName="Order" ma:format="Dropdown" ma:internalName="Order0" ma:readOnly="false">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B99D6B-23E2-40AA-9FF9-ADBC64BAD9E2}">
  <ds:schemaRefs>
    <ds:schemaRef ds:uri="http://schemas.microsoft.com/sharepoint/v3/contenttype/forms"/>
  </ds:schemaRefs>
</ds:datastoreItem>
</file>

<file path=customXml/itemProps2.xml><?xml version="1.0" encoding="utf-8"?>
<ds:datastoreItem xmlns:ds="http://schemas.openxmlformats.org/officeDocument/2006/customXml" ds:itemID="{7F299B52-74F0-4B3B-B6AE-005DCC6A3252}">
  <ds:schemaRefs>
    <ds:schemaRef ds:uri="http://www.w3.org/XML/1998/namespace"/>
    <ds:schemaRef ds:uri="http://purl.org/dc/elements/1.1/"/>
    <ds:schemaRef ds:uri="http://schemas.microsoft.com/office/2006/documentManagement/types"/>
    <ds:schemaRef ds:uri="a7184c79-ce7a-46c6-9754-2361c86aa751"/>
    <ds:schemaRef ds:uri="http://purl.org/dc/dcmitype/"/>
    <ds:schemaRef ds:uri="http://schemas.microsoft.com/sharepoint/v3"/>
    <ds:schemaRef ds:uri="http://schemas.microsoft.com/office/infopath/2007/PartnerControls"/>
    <ds:schemaRef ds:uri="a95189ed-a59d-41a1-91ce-b22fe42d8f40"/>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BEA178F-DA60-4A12-998B-5E50BB92C01D}">
  <ds:schemaRefs>
    <ds:schemaRef ds:uri="http://schemas.microsoft.com/sharepoint/events"/>
  </ds:schemaRefs>
</ds:datastoreItem>
</file>

<file path=customXml/itemProps4.xml><?xml version="1.0" encoding="utf-8"?>
<ds:datastoreItem xmlns:ds="http://schemas.openxmlformats.org/officeDocument/2006/customXml" ds:itemID="{41B3FEAD-D27C-4C46-96B8-99838514A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95189ed-a59d-41a1-91ce-b22fe42d8f40"/>
    <ds:schemaRef ds:uri="a7184c79-ce7a-46c6-9754-2361c86aa7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9573</TotalTime>
  <Words>1327</Words>
  <Application>Microsoft Office PowerPoint</Application>
  <PresentationFormat>On-screen Show (16:10)</PresentationFormat>
  <Paragraphs>173</Paragraphs>
  <Slides>29</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Aptos</vt:lpstr>
      <vt:lpstr>Aptos Display</vt:lpstr>
      <vt:lpstr>Arial</vt:lpstr>
      <vt:lpstr>Calibri</vt:lpstr>
      <vt:lpstr>Calibri Light</vt:lpstr>
      <vt:lpstr>Helvetica</vt:lpstr>
      <vt:lpstr>Poppins</vt:lpstr>
      <vt:lpstr>Wingdings</vt:lpstr>
      <vt:lpstr>WaterTheme</vt:lpstr>
      <vt:lpstr>Office Theme</vt:lpstr>
      <vt:lpstr>1_Office Theme</vt:lpstr>
      <vt:lpstr>2_Office Theme</vt:lpstr>
      <vt:lpstr>Foothills Utilities </vt:lpstr>
      <vt:lpstr>Since Foothills purchased Far West Water and Sewer on October 6, 2022, we have invested in much-needed improvements in our infrastructure to better serve our customers.  The previous owners deferred investment and maintenance and, as a result, had many compliance issues.  </vt:lpstr>
      <vt:lpstr>Foothills inherited an ADEQ consent order on multiple issues.  After millions of dollars of investment, Foothills Utilities returned to full compliance.  Foothills has also completed a CC&amp;N expansion with the ACC and achieved our 100-year water availability approval with ADWR.  Foothills strives to ethically improve the water and sewer utility beyond industry standards and compliance and practice good community relations.</vt:lpstr>
      <vt:lpstr>Foothills was in triage mode for months but since made great improvement and has more important investments planned to remain in compliance in the future.  We have completed Master Planning as a road map for Water and Sewer to prioritize these crucial investments.  We have invested over $26 million in crucial improvements to date.  These investments create the need for a rate case filed with the ACC.  </vt:lpstr>
      <vt:lpstr>Foothills Water System</vt:lpstr>
      <vt:lpstr>Foothills Sewer System</vt:lpstr>
      <vt:lpstr>  Planning and Upgrades  </vt:lpstr>
      <vt:lpstr>Capital Investments and Improvements Under Foothills Utilities   Wastewater Lift Station # 12 Wetwell walls, cement/coating repair completed.  Southwest Environmental from Phoenix, AZ did the work. The odor control system has been replaced with the Titus Twister Ozone Odor control system.  This work was done to extend the life of the lift station and reduce odor.  </vt:lpstr>
      <vt:lpstr>Wastewater Lift Station 40th St  The odor control system has been replaced with the Titus Twister Ozone Odor control system.  A new ozone diffuser has been installed at the bottom of the Wet Well.  All the alarms are operational, and the floats have been replaced with a new beacon installed at the control panel. This work was done to extend the life of the lift station and reduce odor. </vt:lpstr>
      <vt:lpstr>Membrane Bioreactor Wastewater  Upgrades  MBRs (the membrane filters) were added at our Seasons, Section 14, and Del Oro Wastewater Treatment Plants.  This work was done to comply with our permitted capacity requirements and improve the treatment process. </vt:lpstr>
      <vt:lpstr> Kamstrup Automated Meter Reading (AMR) Smart Meter Installations  Kamstrup remote-read smart meters are now installed system-wide.  Leak detection and reliable usage readings will be delivered by these ultra-sonic technology meters.  This full replacement of our meters was overdue as meters dated back decades and for improved customer service. </vt:lpstr>
      <vt:lpstr>PowerPoint Presentation</vt:lpstr>
      <vt:lpstr>Customer Experience</vt:lpstr>
      <vt:lpstr>PowerPoint Presentation</vt:lpstr>
      <vt:lpstr>Rate Case Overview  Ray Jones - Consultant</vt:lpstr>
      <vt:lpstr>Topics</vt:lpstr>
      <vt:lpstr>Scope</vt:lpstr>
      <vt:lpstr>Process - Timeline</vt:lpstr>
      <vt:lpstr>Process - Timeline</vt:lpstr>
      <vt:lpstr>Process - Timeline</vt:lpstr>
      <vt:lpstr>Process - Financial</vt:lpstr>
      <vt:lpstr>Last Water Rate Case</vt:lpstr>
      <vt:lpstr>Last Sewer Rate Case</vt:lpstr>
      <vt:lpstr>Summary Investment</vt:lpstr>
      <vt:lpstr>Summary – Water Filing</vt:lpstr>
      <vt:lpstr>Residential Rate - Water</vt:lpstr>
      <vt:lpstr>Conservation Oriented Rates- Water</vt:lpstr>
      <vt:lpstr>Summary – Sewer Filing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Leong</dc:creator>
  <cp:keywords>16x10; Page Numbers; Brand Guidelines; PowerPoint Template</cp:keywords>
  <cp:lastModifiedBy>Heidy Rehkopf</cp:lastModifiedBy>
  <cp:revision>1121</cp:revision>
  <cp:lastPrinted>2021-04-30T17:01:08Z</cp:lastPrinted>
  <dcterms:created xsi:type="dcterms:W3CDTF">2016-10-31T20:06:42Z</dcterms:created>
  <dcterms:modified xsi:type="dcterms:W3CDTF">2024-07-18T19:32:42Z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0x010100922E7A428A3A6F4BA1227F18AD473253</vt:lpwstr>
  </property>
  <property fmtid="{D5CDD505-2E9C-101B-9397-08002B2CF9AE}" pid="3" name="_dlc_DocIdItemGuid">
    <vt:lpwstr>6317a62c-e5fc-4a84-be63-b1473bc3917f</vt:lpwstr>
  </property>
  <property fmtid="{D5CDD505-2E9C-101B-9397-08002B2CF9AE}" pid="4" name="TaxKeyword">
    <vt:lpwstr>8;#Brand Guidelines|d1ee46b9-44bd-4dde-a1dd-a8b4be5144c8;#12;#16x10|6aae3a96-18a4-4af5-880b-ea2c72c3b895;#10;#Page Numbers|15249040-e559-4087-81fe-4c62c0752b80;#6;#PowerPoint Template|e55f49c5-a13b-4d1f-b073-48e041bd7108</vt:lpwstr>
  </property>
</Properties>
</file>